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2"/>
  </p:notesMasterIdLst>
  <p:handoutMasterIdLst>
    <p:handoutMasterId r:id="rId43"/>
  </p:handoutMasterIdLst>
  <p:sldIdLst>
    <p:sldId id="256" r:id="rId2"/>
    <p:sldId id="290" r:id="rId3"/>
    <p:sldId id="293" r:id="rId4"/>
    <p:sldId id="295" r:id="rId5"/>
    <p:sldId id="367" r:id="rId6"/>
    <p:sldId id="259" r:id="rId7"/>
    <p:sldId id="309" r:id="rId8"/>
    <p:sldId id="359" r:id="rId9"/>
    <p:sldId id="308" r:id="rId10"/>
    <p:sldId id="347" r:id="rId11"/>
    <p:sldId id="317" r:id="rId12"/>
    <p:sldId id="334" r:id="rId13"/>
    <p:sldId id="322" r:id="rId14"/>
    <p:sldId id="357" r:id="rId15"/>
    <p:sldId id="323" r:id="rId16"/>
    <p:sldId id="324" r:id="rId17"/>
    <p:sldId id="325" r:id="rId18"/>
    <p:sldId id="330" r:id="rId19"/>
    <p:sldId id="329" r:id="rId20"/>
    <p:sldId id="328" r:id="rId21"/>
    <p:sldId id="327" r:id="rId22"/>
    <p:sldId id="318" r:id="rId23"/>
    <p:sldId id="361" r:id="rId24"/>
    <p:sldId id="331" r:id="rId25"/>
    <p:sldId id="376" r:id="rId26"/>
    <p:sldId id="375" r:id="rId27"/>
    <p:sldId id="374" r:id="rId28"/>
    <p:sldId id="352" r:id="rId29"/>
    <p:sldId id="369" r:id="rId30"/>
    <p:sldId id="366" r:id="rId31"/>
    <p:sldId id="373" r:id="rId32"/>
    <p:sldId id="355" r:id="rId33"/>
    <p:sldId id="356" r:id="rId34"/>
    <p:sldId id="362" r:id="rId35"/>
    <p:sldId id="363" r:id="rId36"/>
    <p:sldId id="364" r:id="rId37"/>
    <p:sldId id="370" r:id="rId38"/>
    <p:sldId id="371" r:id="rId39"/>
    <p:sldId id="377" r:id="rId40"/>
    <p:sldId id="378" r:id="rId41"/>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4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2335E03-04AC-4B54-AE09-D5EDF2E16A77}">
  <a:tblStyle styleId="{92335E03-04AC-4B54-AE09-D5EDF2E16A7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8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775D37-B162-D348-BE3A-26A0F7252FB2}" type="datetimeFigureOut">
              <a:rPr lang="en-US" smtClean="0"/>
              <a:t>10/16/15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2EF450-FB76-7E40-B641-A1295BC618EB}" type="slidenum">
              <a:rPr lang="en-US" smtClean="0"/>
              <a:t>‹#›</a:t>
            </a:fld>
            <a:endParaRPr lang="en-US"/>
          </a:p>
        </p:txBody>
      </p:sp>
    </p:spTree>
    <p:extLst>
      <p:ext uri="{BB962C8B-B14F-4D97-AF65-F5344CB8AC3E}">
        <p14:creationId xmlns:p14="http://schemas.microsoft.com/office/powerpoint/2010/main" val="18456120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665143967"/>
      </p:ext>
    </p:extLst>
  </p:cSld>
  <p:clrMap bg1="lt1" tx1="dk1" bg2="dk2" tx2="lt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NY and Chicago, America’s two great trading centers,</a:t>
            </a:r>
            <a:r>
              <a:rPr lang="en-US" baseline="0" dirty="0" smtClean="0"/>
              <a:t> are 720 miles apart as the photon flies – about 3.9 milliseconds at the spend of light. But variations in transmission technology or how long the route is can make millions of dollars’ worth of difference to high frequency traders. – Katie M. Palmer</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While dark energy repels, dark matter attracts. And dark matter’s influence shows up even in individual galaxies, while dark energy acts only on the scale of the entire universe.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1700184" y="1360350"/>
            <a:ext cx="5807399" cy="1546500"/>
          </a:xfrm>
          <a:prstGeom prst="rect">
            <a:avLst/>
          </a:prstGeom>
        </p:spPr>
        <p:txBody>
          <a:bodyPr lIns="91425" tIns="91425" rIns="91425" bIns="91425" anchor="t" anchorCtr="0"/>
          <a:lstStyle>
            <a:lvl1pPr>
              <a:spcBef>
                <a:spcPts val="0"/>
              </a:spcBef>
              <a:buClr>
                <a:srgbClr val="0091EA"/>
              </a:buClr>
              <a:buSzPct val="100000"/>
              <a:defRPr sz="6000" b="1">
                <a:solidFill>
                  <a:srgbClr val="0091EA"/>
                </a:solidFill>
              </a:defRPr>
            </a:lvl1pPr>
            <a:lvl2pPr>
              <a:spcBef>
                <a:spcPts val="0"/>
              </a:spcBef>
              <a:buClr>
                <a:srgbClr val="0091EA"/>
              </a:buClr>
              <a:buSzPct val="100000"/>
              <a:defRPr sz="6000" b="1">
                <a:solidFill>
                  <a:srgbClr val="0091EA"/>
                </a:solidFill>
              </a:defRPr>
            </a:lvl2pPr>
            <a:lvl3pPr>
              <a:spcBef>
                <a:spcPts val="0"/>
              </a:spcBef>
              <a:buClr>
                <a:srgbClr val="0091EA"/>
              </a:buClr>
              <a:buSzPct val="100000"/>
              <a:defRPr sz="6000" b="1">
                <a:solidFill>
                  <a:srgbClr val="0091EA"/>
                </a:solidFill>
              </a:defRPr>
            </a:lvl3pPr>
            <a:lvl4pPr>
              <a:spcBef>
                <a:spcPts val="0"/>
              </a:spcBef>
              <a:buClr>
                <a:srgbClr val="0091EA"/>
              </a:buClr>
              <a:buSzPct val="100000"/>
              <a:defRPr sz="6000" b="1">
                <a:solidFill>
                  <a:srgbClr val="0091EA"/>
                </a:solidFill>
              </a:defRPr>
            </a:lvl4pPr>
            <a:lvl5pPr>
              <a:spcBef>
                <a:spcPts val="0"/>
              </a:spcBef>
              <a:buClr>
                <a:srgbClr val="0091EA"/>
              </a:buClr>
              <a:buSzPct val="100000"/>
              <a:defRPr sz="6000" b="1">
                <a:solidFill>
                  <a:srgbClr val="0091EA"/>
                </a:solidFill>
              </a:defRPr>
            </a:lvl5pPr>
            <a:lvl6pPr>
              <a:spcBef>
                <a:spcPts val="0"/>
              </a:spcBef>
              <a:buClr>
                <a:srgbClr val="0091EA"/>
              </a:buClr>
              <a:buSzPct val="100000"/>
              <a:defRPr sz="6000" b="1">
                <a:solidFill>
                  <a:srgbClr val="0091EA"/>
                </a:solidFill>
              </a:defRPr>
            </a:lvl6pPr>
            <a:lvl7pPr>
              <a:spcBef>
                <a:spcPts val="0"/>
              </a:spcBef>
              <a:buClr>
                <a:srgbClr val="0091EA"/>
              </a:buClr>
              <a:buSzPct val="100000"/>
              <a:defRPr sz="6000" b="1">
                <a:solidFill>
                  <a:srgbClr val="0091EA"/>
                </a:solidFill>
              </a:defRPr>
            </a:lvl7pPr>
            <a:lvl8pPr>
              <a:spcBef>
                <a:spcPts val="0"/>
              </a:spcBef>
              <a:buClr>
                <a:srgbClr val="0091EA"/>
              </a:buClr>
              <a:buSzPct val="100000"/>
              <a:defRPr sz="6000" b="1">
                <a:solidFill>
                  <a:srgbClr val="0091EA"/>
                </a:solidFill>
              </a:defRPr>
            </a:lvl8pPr>
            <a:lvl9pPr>
              <a:spcBef>
                <a:spcPts val="0"/>
              </a:spcBef>
              <a:buClr>
                <a:srgbClr val="0091EA"/>
              </a:buClr>
              <a:buSzPct val="100000"/>
              <a:defRPr sz="6000" b="1">
                <a:solidFill>
                  <a:srgbClr val="0091EA"/>
                </a:solidFill>
              </a:defRPr>
            </a:lvl9pPr>
          </a:lstStyle>
          <a:p>
            <a:endParaRPr/>
          </a:p>
        </p:txBody>
      </p:sp>
      <p:sp>
        <p:nvSpPr>
          <p:cNvPr id="9" name="Shape 9"/>
          <p:cNvSpPr/>
          <p:nvPr/>
        </p:nvSpPr>
        <p:spPr>
          <a:xfrm>
            <a:off x="6897625" y="6199950"/>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0" name="Shape 10"/>
          <p:cNvSpPr/>
          <p:nvPr/>
        </p:nvSpPr>
        <p:spPr>
          <a:xfrm>
            <a:off x="7454375" y="5638800"/>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1" name="Shape 11"/>
          <p:cNvSpPr/>
          <p:nvPr/>
        </p:nvSpPr>
        <p:spPr>
          <a:xfrm>
            <a:off x="8827727" y="4597553"/>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2" name="Shape 12"/>
          <p:cNvSpPr/>
          <p:nvPr/>
        </p:nvSpPr>
        <p:spPr>
          <a:xfrm>
            <a:off x="8677050" y="6577875"/>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3" name="Shape 13"/>
          <p:cNvSpPr/>
          <p:nvPr/>
        </p:nvSpPr>
        <p:spPr>
          <a:xfrm>
            <a:off x="2972225" y="633400"/>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4" name="Shape 14"/>
          <p:cNvSpPr/>
          <p:nvPr/>
        </p:nvSpPr>
        <p:spPr>
          <a:xfrm>
            <a:off x="579634" y="3373478"/>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5" name="Shape 15"/>
          <p:cNvSpPr/>
          <p:nvPr/>
        </p:nvSpPr>
        <p:spPr>
          <a:xfrm>
            <a:off x="311843" y="791518"/>
            <a:ext cx="126900" cy="126900"/>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16" name="Shape 16"/>
          <p:cNvSpPr/>
          <p:nvPr/>
        </p:nvSpPr>
        <p:spPr>
          <a:xfrm>
            <a:off x="626321" y="1339871"/>
            <a:ext cx="253800" cy="2538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 name="Shape 17"/>
          <p:cNvSpPr/>
          <p:nvPr/>
        </p:nvSpPr>
        <p:spPr>
          <a:xfrm>
            <a:off x="8104500" y="4963100"/>
            <a:ext cx="190200" cy="1905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 name="Shape 18"/>
          <p:cNvSpPr/>
          <p:nvPr/>
        </p:nvSpPr>
        <p:spPr>
          <a:xfrm>
            <a:off x="8803950" y="5654656"/>
            <a:ext cx="190200" cy="1905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9" name="Shape 19"/>
          <p:cNvSpPr/>
          <p:nvPr/>
        </p:nvSpPr>
        <p:spPr>
          <a:xfrm>
            <a:off x="196310" y="1990890"/>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20" name="Shape 20"/>
          <p:cNvSpPr/>
          <p:nvPr/>
        </p:nvSpPr>
        <p:spPr>
          <a:xfrm>
            <a:off x="1738050" y="271321"/>
            <a:ext cx="253800" cy="2538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1" name="Shape 21"/>
          <p:cNvSpPr/>
          <p:nvPr/>
        </p:nvSpPr>
        <p:spPr>
          <a:xfrm>
            <a:off x="771658" y="2504485"/>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22" name="Shape 22"/>
          <p:cNvSpPr/>
          <p:nvPr/>
        </p:nvSpPr>
        <p:spPr>
          <a:xfrm>
            <a:off x="4271583" y="474825"/>
            <a:ext cx="75899" cy="75899"/>
          </a:xfrm>
          <a:prstGeom prst="ellipse">
            <a:avLst/>
          </a:prstGeom>
          <a:solidFill>
            <a:srgbClr val="0091EA"/>
          </a:solidFill>
          <a:ln>
            <a:noFill/>
          </a:ln>
        </p:spPr>
        <p:txBody>
          <a:bodyPr lIns="91425" tIns="91425" rIns="91425" bIns="91425" anchor="ctr" anchorCtr="0">
            <a:noAutofit/>
          </a:bodyPr>
          <a:lstStyle/>
          <a:p>
            <a:pPr>
              <a:spcBef>
                <a:spcPts val="0"/>
              </a:spcBef>
              <a:buNone/>
            </a:pPr>
            <a:endParaRPr/>
          </a:p>
        </p:txBody>
      </p:sp>
      <p:sp>
        <p:nvSpPr>
          <p:cNvPr id="23" name="Shape 23"/>
          <p:cNvSpPr/>
          <p:nvPr/>
        </p:nvSpPr>
        <p:spPr>
          <a:xfrm>
            <a:off x="7729213" y="6127437"/>
            <a:ext cx="253800" cy="254100"/>
          </a:xfrm>
          <a:prstGeom prst="ellipse">
            <a:avLst/>
          </a:prstGeom>
          <a:noFill/>
          <a:ln w="19050" cap="flat" cmpd="sng">
            <a:solidFill>
              <a:srgbClr val="0091EA"/>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1546025" y="2034925"/>
            <a:ext cx="5832600" cy="1546500"/>
          </a:xfrm>
          <a:prstGeom prst="rect">
            <a:avLst/>
          </a:prstGeom>
        </p:spPr>
        <p:txBody>
          <a:bodyPr lIns="91425" tIns="91425" rIns="91425" bIns="91425" anchor="b" anchorCtr="0"/>
          <a:lstStyle>
            <a:lvl1pPr rtl="0">
              <a:spcBef>
                <a:spcPts val="0"/>
              </a:spcBef>
              <a:buSzPct val="100000"/>
              <a:defRPr sz="4800" b="1"/>
            </a:lvl1pPr>
            <a:lvl2pPr rtl="0">
              <a:spcBef>
                <a:spcPts val="0"/>
              </a:spcBef>
              <a:buSzPct val="100000"/>
              <a:defRPr sz="4800" b="1"/>
            </a:lvl2pPr>
            <a:lvl3pPr rtl="0">
              <a:spcBef>
                <a:spcPts val="0"/>
              </a:spcBef>
              <a:buSzPct val="100000"/>
              <a:defRPr sz="4800" b="1"/>
            </a:lvl3pPr>
            <a:lvl4pPr rtl="0">
              <a:spcBef>
                <a:spcPts val="0"/>
              </a:spcBef>
              <a:buSzPct val="100000"/>
              <a:defRPr sz="4800" b="1"/>
            </a:lvl4pPr>
            <a:lvl5pPr rtl="0">
              <a:spcBef>
                <a:spcPts val="0"/>
              </a:spcBef>
              <a:buSzPct val="100000"/>
              <a:defRPr sz="4800" b="1"/>
            </a:lvl5pPr>
            <a:lvl6pPr rtl="0">
              <a:spcBef>
                <a:spcPts val="0"/>
              </a:spcBef>
              <a:buSzPct val="100000"/>
              <a:defRPr sz="4800" b="1"/>
            </a:lvl6pPr>
            <a:lvl7pPr rtl="0">
              <a:spcBef>
                <a:spcPts val="0"/>
              </a:spcBef>
              <a:buSzPct val="100000"/>
              <a:defRPr sz="4800" b="1"/>
            </a:lvl7pPr>
            <a:lvl8pPr rtl="0">
              <a:spcBef>
                <a:spcPts val="0"/>
              </a:spcBef>
              <a:buSzPct val="100000"/>
              <a:defRPr sz="4800" b="1"/>
            </a:lvl8pPr>
            <a:lvl9pPr rtl="0">
              <a:spcBef>
                <a:spcPts val="0"/>
              </a:spcBef>
              <a:buSzPct val="100000"/>
              <a:defRPr sz="4800" b="1"/>
            </a:lvl9pPr>
          </a:lstStyle>
          <a:p>
            <a:endParaRPr/>
          </a:p>
        </p:txBody>
      </p:sp>
      <p:sp>
        <p:nvSpPr>
          <p:cNvPr id="26" name="Shape 26"/>
          <p:cNvSpPr txBox="1">
            <a:spLocks noGrp="1"/>
          </p:cNvSpPr>
          <p:nvPr>
            <p:ph type="subTitle" idx="1"/>
          </p:nvPr>
        </p:nvSpPr>
        <p:spPr>
          <a:xfrm>
            <a:off x="1546025" y="3710548"/>
            <a:ext cx="5832600" cy="1046400"/>
          </a:xfrm>
          <a:prstGeom prst="rect">
            <a:avLst/>
          </a:prstGeom>
        </p:spPr>
        <p:txBody>
          <a:bodyPr lIns="91425" tIns="91425" rIns="91425" bIns="91425" anchor="t" anchorCtr="0"/>
          <a:lstStyle>
            <a:lvl1pPr rtl="0">
              <a:spcBef>
                <a:spcPts val="0"/>
              </a:spcBef>
              <a:buClr>
                <a:srgbClr val="607D8B"/>
              </a:buClr>
              <a:buNone/>
              <a:defRPr>
                <a:solidFill>
                  <a:srgbClr val="607D8B"/>
                </a:solidFill>
              </a:defRPr>
            </a:lvl1pPr>
            <a:lvl2pPr rtl="0">
              <a:spcBef>
                <a:spcPts val="0"/>
              </a:spcBef>
              <a:buClr>
                <a:srgbClr val="607D8B"/>
              </a:buClr>
              <a:buSzPct val="100000"/>
              <a:buNone/>
              <a:defRPr sz="3000">
                <a:solidFill>
                  <a:srgbClr val="607D8B"/>
                </a:solidFill>
              </a:defRPr>
            </a:lvl2pPr>
            <a:lvl3pPr rtl="0">
              <a:spcBef>
                <a:spcPts val="0"/>
              </a:spcBef>
              <a:buClr>
                <a:srgbClr val="607D8B"/>
              </a:buClr>
              <a:buSzPct val="100000"/>
              <a:buNone/>
              <a:defRPr sz="3000">
                <a:solidFill>
                  <a:srgbClr val="607D8B"/>
                </a:solidFill>
              </a:defRPr>
            </a:lvl3pPr>
            <a:lvl4pPr rtl="0">
              <a:spcBef>
                <a:spcPts val="0"/>
              </a:spcBef>
              <a:buClr>
                <a:srgbClr val="607D8B"/>
              </a:buClr>
              <a:buSzPct val="100000"/>
              <a:buNone/>
              <a:defRPr sz="3000">
                <a:solidFill>
                  <a:srgbClr val="607D8B"/>
                </a:solidFill>
              </a:defRPr>
            </a:lvl4pPr>
            <a:lvl5pPr rtl="0">
              <a:spcBef>
                <a:spcPts val="0"/>
              </a:spcBef>
              <a:buClr>
                <a:srgbClr val="607D8B"/>
              </a:buClr>
              <a:buSzPct val="100000"/>
              <a:buNone/>
              <a:defRPr sz="3000">
                <a:solidFill>
                  <a:srgbClr val="607D8B"/>
                </a:solidFill>
              </a:defRPr>
            </a:lvl5pPr>
            <a:lvl6pPr rtl="0">
              <a:spcBef>
                <a:spcPts val="0"/>
              </a:spcBef>
              <a:buClr>
                <a:srgbClr val="607D8B"/>
              </a:buClr>
              <a:buSzPct val="100000"/>
              <a:buNone/>
              <a:defRPr sz="3000">
                <a:solidFill>
                  <a:srgbClr val="607D8B"/>
                </a:solidFill>
              </a:defRPr>
            </a:lvl6pPr>
            <a:lvl7pPr rtl="0">
              <a:spcBef>
                <a:spcPts val="0"/>
              </a:spcBef>
              <a:buClr>
                <a:srgbClr val="607D8B"/>
              </a:buClr>
              <a:buSzPct val="100000"/>
              <a:buNone/>
              <a:defRPr sz="3000">
                <a:solidFill>
                  <a:srgbClr val="607D8B"/>
                </a:solidFill>
              </a:defRPr>
            </a:lvl7pPr>
            <a:lvl8pPr rtl="0">
              <a:spcBef>
                <a:spcPts val="0"/>
              </a:spcBef>
              <a:buClr>
                <a:srgbClr val="607D8B"/>
              </a:buClr>
              <a:buSzPct val="100000"/>
              <a:buNone/>
              <a:defRPr sz="3000">
                <a:solidFill>
                  <a:srgbClr val="607D8B"/>
                </a:solidFill>
              </a:defRPr>
            </a:lvl8pPr>
            <a:lvl9pPr rtl="0">
              <a:spcBef>
                <a:spcPts val="0"/>
              </a:spcBef>
              <a:buClr>
                <a:srgbClr val="607D8B"/>
              </a:buClr>
              <a:buSzPct val="100000"/>
              <a:buNone/>
              <a:defRPr sz="3000">
                <a:solidFill>
                  <a:srgbClr val="607D8B"/>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786150" y="410826"/>
            <a:ext cx="7571700" cy="9368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9" name="Shape 39"/>
          <p:cNvSpPr txBox="1">
            <a:spLocks noGrp="1"/>
          </p:cNvSpPr>
          <p:nvPr>
            <p:ph type="body" idx="1"/>
          </p:nvPr>
        </p:nvSpPr>
        <p:spPr>
          <a:xfrm>
            <a:off x="786150" y="1682266"/>
            <a:ext cx="7571700" cy="47648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786150" y="410826"/>
            <a:ext cx="7571700" cy="9368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42" name="Shape 42"/>
          <p:cNvSpPr txBox="1">
            <a:spLocks noGrp="1"/>
          </p:cNvSpPr>
          <p:nvPr>
            <p:ph type="body" idx="1"/>
          </p:nvPr>
        </p:nvSpPr>
        <p:spPr>
          <a:xfrm>
            <a:off x="786137" y="1600200"/>
            <a:ext cx="3675300" cy="4967700"/>
          </a:xfrm>
          <a:prstGeom prst="rect">
            <a:avLst/>
          </a:prstGeom>
        </p:spPr>
        <p:txBody>
          <a:bodyPr lIns="91425" tIns="91425" rIns="91425" bIns="91425" anchor="t" anchorCtr="0"/>
          <a:lstStyle>
            <a:lvl1pPr>
              <a:spcBef>
                <a:spcPts val="0"/>
              </a:spcBef>
              <a:buSzPct val="100000"/>
              <a:defRPr sz="2600"/>
            </a:lvl1pPr>
            <a:lvl2pPr>
              <a:spcBef>
                <a:spcPts val="0"/>
              </a:spcBef>
              <a:buSzPct val="100000"/>
              <a:defRPr sz="2600"/>
            </a:lvl2pPr>
            <a:lvl3pPr>
              <a:spcBef>
                <a:spcPts val="0"/>
              </a:spcBef>
              <a:buSzPct val="100000"/>
              <a:defRPr sz="2600"/>
            </a:lvl3pPr>
            <a:lvl4pPr>
              <a:spcBef>
                <a:spcPts val="0"/>
              </a:spcBef>
              <a:buSzPct val="100000"/>
              <a:defRPr sz="2600"/>
            </a:lvl4pPr>
            <a:lvl5pPr>
              <a:spcBef>
                <a:spcPts val="0"/>
              </a:spcBef>
              <a:buSzPct val="100000"/>
              <a:defRPr sz="2600"/>
            </a:lvl5pPr>
            <a:lvl6pPr>
              <a:spcBef>
                <a:spcPts val="0"/>
              </a:spcBef>
              <a:buSzPct val="100000"/>
              <a:defRPr sz="2600"/>
            </a:lvl6pPr>
            <a:lvl7pPr>
              <a:spcBef>
                <a:spcPts val="0"/>
              </a:spcBef>
              <a:buSzPct val="100000"/>
              <a:defRPr sz="2600"/>
            </a:lvl7pPr>
            <a:lvl8pPr>
              <a:spcBef>
                <a:spcPts val="0"/>
              </a:spcBef>
              <a:buSzPct val="100000"/>
              <a:defRPr sz="2600"/>
            </a:lvl8pPr>
            <a:lvl9pPr>
              <a:spcBef>
                <a:spcPts val="0"/>
              </a:spcBef>
              <a:buSzPct val="100000"/>
              <a:defRPr sz="2600"/>
            </a:lvl9pPr>
          </a:lstStyle>
          <a:p>
            <a:endParaRPr/>
          </a:p>
        </p:txBody>
      </p:sp>
      <p:sp>
        <p:nvSpPr>
          <p:cNvPr id="43" name="Shape 43"/>
          <p:cNvSpPr txBox="1">
            <a:spLocks noGrp="1"/>
          </p:cNvSpPr>
          <p:nvPr>
            <p:ph type="body" idx="2"/>
          </p:nvPr>
        </p:nvSpPr>
        <p:spPr>
          <a:xfrm>
            <a:off x="4682658" y="1600200"/>
            <a:ext cx="3675300" cy="4967700"/>
          </a:xfrm>
          <a:prstGeom prst="rect">
            <a:avLst/>
          </a:prstGeom>
        </p:spPr>
        <p:txBody>
          <a:bodyPr lIns="91425" tIns="91425" rIns="91425" bIns="91425" anchor="t" anchorCtr="0"/>
          <a:lstStyle>
            <a:lvl1pPr>
              <a:spcBef>
                <a:spcPts val="0"/>
              </a:spcBef>
              <a:buSzPct val="100000"/>
              <a:defRPr sz="2600"/>
            </a:lvl1pPr>
            <a:lvl2pPr>
              <a:spcBef>
                <a:spcPts val="0"/>
              </a:spcBef>
              <a:buSzPct val="100000"/>
              <a:defRPr sz="2600"/>
            </a:lvl2pPr>
            <a:lvl3pPr>
              <a:spcBef>
                <a:spcPts val="0"/>
              </a:spcBef>
              <a:buSzPct val="100000"/>
              <a:defRPr sz="2600"/>
            </a:lvl3pPr>
            <a:lvl4pPr>
              <a:spcBef>
                <a:spcPts val="0"/>
              </a:spcBef>
              <a:buSzPct val="100000"/>
              <a:defRPr sz="2600"/>
            </a:lvl4pPr>
            <a:lvl5pPr>
              <a:spcBef>
                <a:spcPts val="0"/>
              </a:spcBef>
              <a:buSzPct val="100000"/>
              <a:defRPr sz="2600"/>
            </a:lvl5pPr>
            <a:lvl6pPr>
              <a:spcBef>
                <a:spcPts val="0"/>
              </a:spcBef>
              <a:buSzPct val="100000"/>
              <a:defRPr sz="2600"/>
            </a:lvl6pPr>
            <a:lvl7pPr>
              <a:spcBef>
                <a:spcPts val="0"/>
              </a:spcBef>
              <a:buSzPct val="100000"/>
              <a:defRPr sz="2600"/>
            </a:lvl7pPr>
            <a:lvl8pPr>
              <a:spcBef>
                <a:spcPts val="0"/>
              </a:spcBef>
              <a:buSzPct val="100000"/>
              <a:defRPr sz="2600"/>
            </a:lvl8pPr>
            <a:lvl9pPr>
              <a:spcBef>
                <a:spcPts val="0"/>
              </a:spcBef>
              <a:buSzPct val="100000"/>
              <a:defRPr sz="2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786150" y="410826"/>
            <a:ext cx="7571700" cy="936899"/>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786150" y="410826"/>
            <a:ext cx="7571700" cy="936899"/>
          </a:xfrm>
          <a:prstGeom prst="rect">
            <a:avLst/>
          </a:prstGeom>
          <a:noFill/>
          <a:ln>
            <a:noFill/>
          </a:ln>
        </p:spPr>
        <p:txBody>
          <a:bodyPr lIns="91425" tIns="91425" rIns="91425" bIns="91425" anchor="b" anchorCtr="0"/>
          <a:lstStyle>
            <a:lvl1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endParaRPr/>
          </a:p>
        </p:txBody>
      </p:sp>
      <p:sp>
        <p:nvSpPr>
          <p:cNvPr id="6" name="Shape 6"/>
          <p:cNvSpPr txBox="1">
            <a:spLocks noGrp="1"/>
          </p:cNvSpPr>
          <p:nvPr>
            <p:ph type="body" idx="1"/>
          </p:nvPr>
        </p:nvSpPr>
        <p:spPr>
          <a:xfrm>
            <a:off x="786150" y="1682266"/>
            <a:ext cx="7571700" cy="4764899"/>
          </a:xfrm>
          <a:prstGeom prst="rect">
            <a:avLst/>
          </a:prstGeom>
          <a:noFill/>
          <a:ln>
            <a:noFill/>
          </a:ln>
        </p:spPr>
        <p:txBody>
          <a:bodyPr lIns="91425" tIns="91425" rIns="91425" bIns="91425" anchor="t" anchorCtr="0"/>
          <a:lstStyle>
            <a:lvl1pPr>
              <a:spcBef>
                <a:spcPts val="600"/>
              </a:spcBef>
              <a:buClr>
                <a:srgbClr val="CFD8DC"/>
              </a:buClr>
              <a:buSzPct val="100000"/>
              <a:buFont typeface="Source Sans Pro"/>
              <a:buChar char="◎"/>
              <a:defRPr sz="3000">
                <a:solidFill>
                  <a:srgbClr val="263238"/>
                </a:solidFill>
                <a:latin typeface="Source Sans Pro"/>
                <a:ea typeface="Source Sans Pro"/>
                <a:cs typeface="Source Sans Pro"/>
                <a:sym typeface="Source Sans Pro"/>
              </a:defRPr>
            </a:lvl1pPr>
            <a:lvl2pPr>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2pPr>
            <a:lvl3pPr>
              <a:spcBef>
                <a:spcPts val="480"/>
              </a:spcBef>
              <a:buClr>
                <a:srgbClr val="CFD8DC"/>
              </a:buClr>
              <a:buSzPct val="100000"/>
              <a:buFont typeface="Source Sans Pro"/>
              <a:buChar char="◉"/>
              <a:defRPr sz="2400">
                <a:solidFill>
                  <a:srgbClr val="263238"/>
                </a:solidFill>
                <a:latin typeface="Source Sans Pro"/>
                <a:ea typeface="Source Sans Pro"/>
                <a:cs typeface="Source Sans Pro"/>
                <a:sym typeface="Source Sans Pro"/>
              </a:defRPr>
            </a:lvl3pPr>
            <a:lvl4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4pPr>
            <a:lvl5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5pPr>
            <a:lvl6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6pPr>
            <a:lvl7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7pPr>
            <a:lvl8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8pPr>
            <a:lvl9pPr>
              <a:spcBef>
                <a:spcPts val="360"/>
              </a:spcBef>
              <a:buClr>
                <a:srgbClr val="CFD8DC"/>
              </a:buClr>
              <a:buSzPct val="100000"/>
              <a:buFont typeface="Source Sans Pro"/>
              <a:defRPr sz="1800">
                <a:solidFill>
                  <a:srgbClr val="263238"/>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emf"/><Relationship Id="rId6" Type="http://schemas.openxmlformats.org/officeDocument/2006/relationships/image" Target="../media/image5.png"/><Relationship Id="rId7"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emf"/></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png"/><Relationship Id="rId5" Type="http://schemas.openxmlformats.org/officeDocument/2006/relationships/hyperlink" Target="http://arxiv.org/abs/1203.2847" TargetMode="External"/><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emf"/><Relationship Id="rId7" Type="http://schemas.openxmlformats.org/officeDocument/2006/relationships/image" Target="../media/image63.jp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2" name="Picture 1"/>
          <p:cNvPicPr>
            <a:picLocks/>
          </p:cNvPicPr>
          <p:nvPr/>
        </p:nvPicPr>
        <p:blipFill>
          <a:blip r:embed="rId3"/>
          <a:stretch>
            <a:fillRect/>
          </a:stretch>
        </p:blipFill>
        <p:spPr>
          <a:xfrm>
            <a:off x="0" y="0"/>
            <a:ext cx="9144000" cy="6858000"/>
          </a:xfrm>
          <a:prstGeom prst="rect">
            <a:avLst/>
          </a:prstGeom>
        </p:spPr>
      </p:pic>
      <p:sp>
        <p:nvSpPr>
          <p:cNvPr id="5" name="Shape 57"/>
          <p:cNvSpPr txBox="1">
            <a:spLocks noGrp="1"/>
          </p:cNvSpPr>
          <p:nvPr>
            <p:ph type="ctrTitle"/>
          </p:nvPr>
        </p:nvSpPr>
        <p:spPr>
          <a:xfrm>
            <a:off x="558800" y="2273300"/>
            <a:ext cx="8229600" cy="1879600"/>
          </a:xfrm>
          <a:prstGeom prst="rect">
            <a:avLst/>
          </a:prstGeom>
        </p:spPr>
        <p:txBody>
          <a:bodyPr lIns="91425" tIns="91425" rIns="91425" bIns="91425" anchor="t" anchorCtr="0">
            <a:noAutofit/>
          </a:bodyPr>
          <a:lstStyle/>
          <a:p>
            <a:pPr algn="ctr">
              <a:spcBef>
                <a:spcPts val="0"/>
              </a:spcBef>
              <a:buNone/>
            </a:pPr>
            <a:r>
              <a:rPr lang="en-US" dirty="0" smtClean="0">
                <a:solidFill>
                  <a:srgbClr val="FFFF00"/>
                </a:solidFill>
              </a:rPr>
              <a:t>Neutrino</a:t>
            </a:r>
            <a:r>
              <a:rPr lang="zh-CN" altLang="en-US" dirty="0" smtClean="0">
                <a:solidFill>
                  <a:srgbClr val="FFFF00"/>
                </a:solidFill>
              </a:rPr>
              <a:t> </a:t>
            </a:r>
            <a:r>
              <a:rPr lang="en-US" altLang="zh-CN" dirty="0" smtClean="0">
                <a:solidFill>
                  <a:srgbClr val="FFFF00"/>
                </a:solidFill>
              </a:rPr>
              <a:t>Renaissance</a:t>
            </a:r>
            <a:br>
              <a:rPr lang="en-US" altLang="zh-CN" dirty="0" smtClean="0">
                <a:solidFill>
                  <a:srgbClr val="FFFF00"/>
                </a:solidFill>
              </a:rPr>
            </a:br>
            <a:r>
              <a:rPr lang="en-US" altLang="zh-CN" sz="2800" dirty="0" smtClean="0">
                <a:solidFill>
                  <a:srgbClr val="FFFF00"/>
                </a:solidFill>
              </a:rPr>
              <a:t>Xinchun Tian</a:t>
            </a:r>
            <a:br>
              <a:rPr lang="en-US" altLang="zh-CN" sz="2800" dirty="0" smtClean="0">
                <a:solidFill>
                  <a:srgbClr val="FFFF00"/>
                </a:solidFill>
              </a:rPr>
            </a:br>
            <a:r>
              <a:rPr lang="en-US" altLang="zh-CN" sz="2800" dirty="0" smtClean="0">
                <a:solidFill>
                  <a:srgbClr val="FFFF00"/>
                </a:solidFill>
              </a:rPr>
              <a:t>Oct. 15, 2015</a:t>
            </a:r>
            <a:endParaRPr lang="en" sz="2800" dirty="0">
              <a:solidFill>
                <a:srgbClr val="FFFF00"/>
              </a:solidFill>
            </a:endParaRPr>
          </a:p>
        </p:txBody>
      </p:sp>
      <p:sp>
        <p:nvSpPr>
          <p:cNvPr id="4" name="TextBox 3"/>
          <p:cNvSpPr txBox="1"/>
          <p:nvPr/>
        </p:nvSpPr>
        <p:spPr>
          <a:xfrm>
            <a:off x="3657600" y="6565901"/>
            <a:ext cx="5486400" cy="307777"/>
          </a:xfrm>
          <a:prstGeom prst="rect">
            <a:avLst/>
          </a:prstGeom>
          <a:noFill/>
        </p:spPr>
        <p:txBody>
          <a:bodyPr wrap="square" rtlCol="0">
            <a:spAutoFit/>
          </a:bodyPr>
          <a:lstStyle/>
          <a:p>
            <a:r>
              <a:rPr lang="en-US" dirty="0" smtClean="0"/>
              <a:t>Eagle Nebula’s Pillars of Creation, HUBBLE SPACE TELESCOPE</a:t>
            </a:r>
            <a:endParaRPr lang="en-US"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US" sz="2800" dirty="0" smtClean="0"/>
              <a:t>Neutrino Detectors</a:t>
            </a:r>
            <a:endParaRPr lang="en" sz="2800" dirty="0"/>
          </a:p>
        </p:txBody>
      </p:sp>
      <p:sp>
        <p:nvSpPr>
          <p:cNvPr id="4" name="Text Placeholder 3"/>
          <p:cNvSpPr>
            <a:spLocks noGrp="1"/>
          </p:cNvSpPr>
          <p:nvPr>
            <p:ph type="body" idx="1"/>
          </p:nvPr>
        </p:nvSpPr>
        <p:spPr/>
        <p:txBody>
          <a:bodyPr/>
          <a:lstStyle/>
          <a:p>
            <a:endParaRPr lang="en-US" dirty="0"/>
          </a:p>
        </p:txBody>
      </p:sp>
      <p:sp>
        <p:nvSpPr>
          <p:cNvPr id="23" name="Oval 22"/>
          <p:cNvSpPr/>
          <p:nvPr/>
        </p:nvSpPr>
        <p:spPr>
          <a:xfrm>
            <a:off x="354359" y="1658485"/>
            <a:ext cx="3047982" cy="2191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1956, Frederick </a:t>
            </a:r>
            <a:r>
              <a:rPr lang="en-US" dirty="0" err="1" smtClean="0"/>
              <a:t>Reines</a:t>
            </a:r>
            <a:r>
              <a:rPr lang="en-US" dirty="0" smtClean="0"/>
              <a:t> and Clyde L. </a:t>
            </a:r>
            <a:r>
              <a:rPr lang="en-US" dirty="0"/>
              <a:t>C</a:t>
            </a:r>
            <a:r>
              <a:rPr lang="en-US" dirty="0" smtClean="0"/>
              <a:t>owan, Jr. discovered the electron neutrino, </a:t>
            </a:r>
            <a:r>
              <a:rPr lang="en-US" dirty="0"/>
              <a:t>Savannah River Plant, Aiken, SC</a:t>
            </a:r>
          </a:p>
          <a:p>
            <a:pPr algn="ctr"/>
            <a:r>
              <a:rPr lang="en-US" dirty="0" smtClean="0"/>
              <a:t>1995 Nobel Prize</a:t>
            </a:r>
          </a:p>
        </p:txBody>
      </p:sp>
      <p:pic>
        <p:nvPicPr>
          <p:cNvPr id="10" name="Picture 9"/>
          <p:cNvPicPr>
            <a:picLocks noChangeAspect="1"/>
          </p:cNvPicPr>
          <p:nvPr/>
        </p:nvPicPr>
        <p:blipFill>
          <a:blip r:embed="rId3"/>
          <a:stretch>
            <a:fillRect/>
          </a:stretch>
        </p:blipFill>
        <p:spPr>
          <a:xfrm>
            <a:off x="4696894" y="1912485"/>
            <a:ext cx="1294554" cy="1676400"/>
          </a:xfrm>
          <a:prstGeom prst="rect">
            <a:avLst/>
          </a:prstGeom>
        </p:spPr>
      </p:pic>
      <p:pic>
        <p:nvPicPr>
          <p:cNvPr id="12" name="Picture 11"/>
          <p:cNvPicPr>
            <a:picLocks noChangeAspect="1"/>
          </p:cNvPicPr>
          <p:nvPr/>
        </p:nvPicPr>
        <p:blipFill>
          <a:blip r:embed="rId4"/>
          <a:stretch>
            <a:fillRect/>
          </a:stretch>
        </p:blipFill>
        <p:spPr>
          <a:xfrm>
            <a:off x="3402341" y="1912485"/>
            <a:ext cx="1294553" cy="1676400"/>
          </a:xfrm>
          <a:prstGeom prst="rect">
            <a:avLst/>
          </a:prstGeom>
        </p:spPr>
      </p:pic>
      <p:pic>
        <p:nvPicPr>
          <p:cNvPr id="31" name="Picture 30" descr="savannah.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031976" y="1312053"/>
            <a:ext cx="2674844" cy="2755900"/>
          </a:xfrm>
          <a:prstGeom prst="rect">
            <a:avLst/>
          </a:prstGeom>
        </p:spPr>
      </p:pic>
      <p:sp>
        <p:nvSpPr>
          <p:cNvPr id="32" name="TextBox 31"/>
          <p:cNvSpPr txBox="1"/>
          <p:nvPr/>
        </p:nvSpPr>
        <p:spPr>
          <a:xfrm>
            <a:off x="6232748" y="692636"/>
            <a:ext cx="2353702" cy="738664"/>
          </a:xfrm>
          <a:prstGeom prst="rect">
            <a:avLst/>
          </a:prstGeom>
          <a:noFill/>
        </p:spPr>
        <p:txBody>
          <a:bodyPr wrap="square" rtlCol="0">
            <a:spAutoFit/>
          </a:bodyPr>
          <a:lstStyle/>
          <a:p>
            <a:r>
              <a:rPr lang="en-US" dirty="0" smtClean="0">
                <a:solidFill>
                  <a:srgbClr val="3366FF"/>
                </a:solidFill>
              </a:rPr>
              <a:t>200 liters of water with ~ 40 kg of cadmium chloride (CDCl</a:t>
            </a:r>
            <a:r>
              <a:rPr lang="en-US" baseline="-25000" dirty="0" smtClean="0">
                <a:solidFill>
                  <a:srgbClr val="3366FF"/>
                </a:solidFill>
              </a:rPr>
              <a:t>2</a:t>
            </a:r>
            <a:r>
              <a:rPr lang="en-US" dirty="0">
                <a:solidFill>
                  <a:srgbClr val="3366FF"/>
                </a:solidFill>
              </a:rPr>
              <a:t>)</a:t>
            </a:r>
            <a:endParaRPr lang="en-US" baseline="-25000" dirty="0">
              <a:solidFill>
                <a:srgbClr val="3366FF"/>
              </a:solidFill>
            </a:endParaRPr>
          </a:p>
        </p:txBody>
      </p:sp>
      <p:sp>
        <p:nvSpPr>
          <p:cNvPr id="13" name="Oval 12"/>
          <p:cNvSpPr/>
          <p:nvPr/>
        </p:nvSpPr>
        <p:spPr>
          <a:xfrm>
            <a:off x="354359" y="4256025"/>
            <a:ext cx="3047982" cy="2191140"/>
          </a:xfrm>
          <a:prstGeom prst="ellipse">
            <a:avLst/>
          </a:prstGeom>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2015, </a:t>
            </a:r>
            <a:r>
              <a:rPr lang="en-US" dirty="0" err="1" smtClean="0">
                <a:solidFill>
                  <a:schemeClr val="bg1"/>
                </a:solidFill>
              </a:rPr>
              <a:t>Takaaki</a:t>
            </a:r>
            <a:r>
              <a:rPr lang="en-US" dirty="0" smtClean="0">
                <a:solidFill>
                  <a:schemeClr val="bg1"/>
                </a:solidFill>
              </a:rPr>
              <a:t> </a:t>
            </a:r>
            <a:r>
              <a:rPr lang="en-US" dirty="0" err="1" smtClean="0">
                <a:solidFill>
                  <a:schemeClr val="bg1"/>
                </a:solidFill>
              </a:rPr>
              <a:t>Kajita</a:t>
            </a:r>
            <a:r>
              <a:rPr lang="en-US" dirty="0" smtClean="0">
                <a:solidFill>
                  <a:schemeClr val="bg1"/>
                </a:solidFill>
              </a:rPr>
              <a:t> and Arthur B. McDonald, won Nobel Prize for discovery of Neutrino Oscillations</a:t>
            </a:r>
          </a:p>
        </p:txBody>
      </p:sp>
      <p:pic>
        <p:nvPicPr>
          <p:cNvPr id="15" name="Picture 14"/>
          <p:cNvPicPr>
            <a:picLocks noChangeAspect="1"/>
          </p:cNvPicPr>
          <p:nvPr/>
        </p:nvPicPr>
        <p:blipFill>
          <a:blip r:embed="rId6"/>
          <a:stretch>
            <a:fillRect/>
          </a:stretch>
        </p:blipFill>
        <p:spPr>
          <a:xfrm>
            <a:off x="3429000" y="4121822"/>
            <a:ext cx="1526691" cy="2159177"/>
          </a:xfrm>
          <a:prstGeom prst="rect">
            <a:avLst/>
          </a:prstGeom>
        </p:spPr>
      </p:pic>
      <p:pic>
        <p:nvPicPr>
          <p:cNvPr id="26" name="Picture 25"/>
          <p:cNvPicPr>
            <a:picLocks noChangeAspect="1"/>
          </p:cNvPicPr>
          <p:nvPr/>
        </p:nvPicPr>
        <p:blipFill>
          <a:blip r:embed="rId7"/>
          <a:stretch>
            <a:fillRect/>
          </a:stretch>
        </p:blipFill>
        <p:spPr>
          <a:xfrm>
            <a:off x="4928850" y="3946220"/>
            <a:ext cx="3429000" cy="2500945"/>
          </a:xfrm>
          <a:prstGeom prst="rect">
            <a:avLst/>
          </a:prstGeom>
        </p:spPr>
      </p:pic>
      <p:sp>
        <p:nvSpPr>
          <p:cNvPr id="11" name="TextBox 10"/>
          <p:cNvSpPr txBox="1"/>
          <p:nvPr/>
        </p:nvSpPr>
        <p:spPr>
          <a:xfrm>
            <a:off x="5833333" y="3925825"/>
            <a:ext cx="2634054" cy="307777"/>
          </a:xfrm>
          <a:prstGeom prst="rect">
            <a:avLst/>
          </a:prstGeom>
          <a:noFill/>
        </p:spPr>
        <p:txBody>
          <a:bodyPr wrap="none" rtlCol="0">
            <a:spAutoFit/>
          </a:bodyPr>
          <a:lstStyle/>
          <a:p>
            <a:r>
              <a:rPr lang="en-US" dirty="0" smtClean="0">
                <a:solidFill>
                  <a:srgbClr val="0000FF"/>
                </a:solidFill>
              </a:rPr>
              <a:t>50,000 tons of ultra-pure water</a:t>
            </a:r>
            <a:endParaRPr lang="en-US" dirty="0">
              <a:solidFill>
                <a:srgbClr val="0000FF"/>
              </a:solidFill>
            </a:endParaRPr>
          </a:p>
        </p:txBody>
      </p:sp>
    </p:spTree>
    <p:extLst>
      <p:ext uri="{BB962C8B-B14F-4D97-AF65-F5344CB8AC3E}">
        <p14:creationId xmlns:p14="http://schemas.microsoft.com/office/powerpoint/2010/main" val="42594087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ppt_w</p:attrName>
                                        </p:attrNameLst>
                                      </p:cBhvr>
                                      <p:tavLst>
                                        <p:tav tm="0">
                                          <p:val>
                                            <p:fltVal val="0"/>
                                          </p:val>
                                        </p:tav>
                                        <p:tav tm="100000">
                                          <p:val>
                                            <p:strVal val="#ppt_w"/>
                                          </p:val>
                                        </p:tav>
                                      </p:tavLst>
                                    </p:anim>
                                    <p:anim calcmode="lin" valueType="num">
                                      <p:cBhvr>
                                        <p:cTn id="12"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500" fill="hold"/>
                                        <p:tgtEl>
                                          <p:spTgt spid="23"/>
                                        </p:tgtEl>
                                        <p:attrNameLst>
                                          <p:attrName>ppt_w</p:attrName>
                                        </p:attrNameLst>
                                      </p:cBhvr>
                                      <p:tavLst>
                                        <p:tav tm="0">
                                          <p:val>
                                            <p:fltVal val="0"/>
                                          </p:val>
                                        </p:tav>
                                        <p:tav tm="100000">
                                          <p:val>
                                            <p:strVal val="#ppt_w"/>
                                          </p:val>
                                        </p:tav>
                                      </p:tavLst>
                                    </p:anim>
                                    <p:anim calcmode="lin" valueType="num">
                                      <p:cBhvr>
                                        <p:cTn id="26"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p:cTn id="31" dur="500" fill="hold"/>
                                        <p:tgtEl>
                                          <p:spTgt spid="26"/>
                                        </p:tgtEl>
                                        <p:attrNameLst>
                                          <p:attrName>ppt_w</p:attrName>
                                        </p:attrNameLst>
                                      </p:cBhvr>
                                      <p:tavLst>
                                        <p:tav tm="0">
                                          <p:val>
                                            <p:fltVal val="0"/>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p:bldP spid="13"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dirty="0"/>
          </a:p>
        </p:txBody>
      </p:sp>
      <p:sp>
        <p:nvSpPr>
          <p:cNvPr id="22" name="Shape 94"/>
          <p:cNvSpPr txBox="1">
            <a:spLocks noGrp="1"/>
          </p:cNvSpPr>
          <p:nvPr>
            <p:ph type="title"/>
          </p:nvPr>
        </p:nvSpPr>
        <p:spPr>
          <a:xfrm>
            <a:off x="443250" y="172267"/>
            <a:ext cx="8510250" cy="694074"/>
          </a:xfrm>
          <a:prstGeom prst="rect">
            <a:avLst/>
          </a:prstGeom>
        </p:spPr>
        <p:txBody>
          <a:bodyPr lIns="91425" tIns="91425" rIns="91425" bIns="91425" anchor="b" anchorCtr="0">
            <a:noAutofit/>
          </a:bodyPr>
          <a:lstStyle/>
          <a:p>
            <a:r>
              <a:rPr lang="en-US" sz="2400" dirty="0" smtClean="0"/>
              <a:t>Super-</a:t>
            </a:r>
            <a:r>
              <a:rPr lang="en-US" sz="2400" dirty="0" err="1" smtClean="0"/>
              <a:t>kamiokande</a:t>
            </a:r>
            <a:r>
              <a:rPr lang="en-US" sz="2400" dirty="0" smtClean="0"/>
              <a:t> detector (50,000 tons of ultra pure water)</a:t>
            </a:r>
            <a:endParaRPr lang="en" sz="2400" dirty="0"/>
          </a:p>
        </p:txBody>
      </p:sp>
      <p:pic>
        <p:nvPicPr>
          <p:cNvPr id="8" name="Picture 7"/>
          <p:cNvPicPr>
            <a:picLocks noChangeAspect="1"/>
          </p:cNvPicPr>
          <p:nvPr/>
        </p:nvPicPr>
        <p:blipFill>
          <a:blip r:embed="rId3"/>
          <a:stretch>
            <a:fillRect/>
          </a:stretch>
        </p:blipFill>
        <p:spPr>
          <a:xfrm>
            <a:off x="177800" y="945282"/>
            <a:ext cx="8877300" cy="5942655"/>
          </a:xfrm>
          <a:prstGeom prst="rect">
            <a:avLst/>
          </a:prstGeom>
        </p:spPr>
      </p:pic>
    </p:spTree>
    <p:extLst>
      <p:ext uri="{BB962C8B-B14F-4D97-AF65-F5344CB8AC3E}">
        <p14:creationId xmlns:p14="http://schemas.microsoft.com/office/powerpoint/2010/main" val="33619208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786150" y="429903"/>
            <a:ext cx="7571700" cy="936899"/>
          </a:xfrm>
          <a:prstGeom prst="rect">
            <a:avLst/>
          </a:prstGeom>
        </p:spPr>
        <p:txBody>
          <a:bodyPr lIns="91425" tIns="91425" rIns="91425" bIns="91425" anchor="b" anchorCtr="0">
            <a:noAutofit/>
          </a:bodyPr>
          <a:lstStyle/>
          <a:p>
            <a:pPr>
              <a:spcBef>
                <a:spcPts val="0"/>
              </a:spcBef>
              <a:buNone/>
            </a:pPr>
            <a:r>
              <a:rPr lang="en-US" sz="2800" dirty="0" smtClean="0"/>
              <a:t>Neutrino Experiments</a:t>
            </a:r>
            <a:endParaRPr lang="en" sz="2800" dirty="0"/>
          </a:p>
        </p:txBody>
      </p:sp>
      <p:sp>
        <p:nvSpPr>
          <p:cNvPr id="146" name="Shape 146"/>
          <p:cNvSpPr/>
          <p:nvPr/>
        </p:nvSpPr>
        <p:spPr>
          <a:xfrm>
            <a:off x="4666917" y="1431977"/>
            <a:ext cx="2724300" cy="2724300"/>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607D8B"/>
                </a:solidFill>
                <a:latin typeface="Source Sans Pro"/>
                <a:ea typeface="Source Sans Pro"/>
                <a:cs typeface="Source Sans Pro"/>
                <a:sym typeface="Source Sans Pro"/>
              </a:rPr>
              <a:t>Neutrino Detectors</a:t>
            </a:r>
            <a:endParaRPr lang="en" sz="2800" dirty="0">
              <a:solidFill>
                <a:srgbClr val="607D8B"/>
              </a:solidFill>
              <a:latin typeface="Source Sans Pro"/>
              <a:ea typeface="Source Sans Pro"/>
              <a:cs typeface="Source Sans Pro"/>
              <a:sym typeface="Source Sans Pro"/>
            </a:endParaRPr>
          </a:p>
        </p:txBody>
      </p:sp>
      <p:sp>
        <p:nvSpPr>
          <p:cNvPr id="147" name="Shape 147"/>
          <p:cNvSpPr/>
          <p:nvPr/>
        </p:nvSpPr>
        <p:spPr>
          <a:xfrm>
            <a:off x="2209467" y="1431977"/>
            <a:ext cx="2724300" cy="2724300"/>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607D8B"/>
                </a:solidFill>
                <a:latin typeface="Source Sans Pro"/>
                <a:ea typeface="Source Sans Pro"/>
                <a:cs typeface="Source Sans Pro"/>
                <a:sym typeface="Source Sans Pro"/>
              </a:rPr>
              <a:t>Neutrino Sources</a:t>
            </a:r>
            <a:endParaRPr lang="en" sz="2800" dirty="0">
              <a:solidFill>
                <a:srgbClr val="607D8B"/>
              </a:solidFill>
              <a:latin typeface="Source Sans Pro"/>
              <a:ea typeface="Source Sans Pro"/>
              <a:cs typeface="Source Sans Pro"/>
              <a:sym typeface="Source Sans Pro"/>
            </a:endParaRPr>
          </a:p>
        </p:txBody>
      </p:sp>
      <p:sp>
        <p:nvSpPr>
          <p:cNvPr id="148" name="Shape 148"/>
          <p:cNvSpPr/>
          <p:nvPr/>
        </p:nvSpPr>
        <p:spPr>
          <a:xfrm>
            <a:off x="3494177" y="3092919"/>
            <a:ext cx="2724300" cy="2724300"/>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607D8B"/>
                </a:solidFill>
                <a:latin typeface="Source Sans Pro"/>
                <a:ea typeface="Source Sans Pro"/>
                <a:cs typeface="Source Sans Pro"/>
                <a:sym typeface="Source Sans Pro"/>
              </a:rPr>
              <a:t>Data Analysis</a:t>
            </a:r>
            <a:endParaRPr lang="en" sz="2800" dirty="0">
              <a:solidFill>
                <a:srgbClr val="607D8B"/>
              </a:solidFill>
              <a:latin typeface="Source Sans Pro"/>
              <a:ea typeface="Source Sans Pro"/>
              <a:cs typeface="Source Sans Pro"/>
              <a:sym typeface="Source Sans Pro"/>
            </a:endParaRPr>
          </a:p>
        </p:txBody>
      </p:sp>
      <p:sp>
        <p:nvSpPr>
          <p:cNvPr id="2" name="Rectangle 1"/>
          <p:cNvSpPr/>
          <p:nvPr/>
        </p:nvSpPr>
        <p:spPr>
          <a:xfrm>
            <a:off x="888667" y="393700"/>
            <a:ext cx="40451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Data Analysis</a:t>
            </a:r>
            <a:endParaRPr lang="en-US" sz="3600" dirty="0"/>
          </a:p>
        </p:txBody>
      </p:sp>
      <p:pic>
        <p:nvPicPr>
          <p:cNvPr id="18" name="Picture 17"/>
          <p:cNvPicPr>
            <a:picLocks noChangeAspect="1"/>
          </p:cNvPicPr>
          <p:nvPr/>
        </p:nvPicPr>
        <p:blipFill>
          <a:blip r:embed="rId3"/>
          <a:stretch>
            <a:fillRect/>
          </a:stretch>
        </p:blipFill>
        <p:spPr>
          <a:xfrm>
            <a:off x="888667" y="1328702"/>
            <a:ext cx="7002033" cy="4815244"/>
          </a:xfrm>
          <a:prstGeom prst="rect">
            <a:avLst/>
          </a:prstGeom>
        </p:spPr>
      </p:pic>
    </p:spTree>
    <p:extLst>
      <p:ext uri="{BB962C8B-B14F-4D97-AF65-F5344CB8AC3E}">
        <p14:creationId xmlns:p14="http://schemas.microsoft.com/office/powerpoint/2010/main" val="32560758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17" name="Oval 16"/>
          <p:cNvSpPr/>
          <p:nvPr/>
        </p:nvSpPr>
        <p:spPr>
          <a:xfrm>
            <a:off x="3529350" y="673100"/>
            <a:ext cx="2222500" cy="2260600"/>
          </a:xfrm>
          <a:prstGeom prst="ellipse">
            <a:avLst/>
          </a:prstGeom>
          <a:solidFill>
            <a:schemeClr val="bg1">
              <a:alpha val="0"/>
            </a:schemeClr>
          </a:solidFill>
          <a:ln w="1905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tx1"/>
                  </a:solidFill>
                </a:ln>
                <a:solidFill>
                  <a:schemeClr val="tx1"/>
                </a:solidFill>
              </a:rPr>
              <a:t>2. Exploratory Data Analysis &amp; Data Selection</a:t>
            </a:r>
            <a:endParaRPr lang="en-US" dirty="0">
              <a:ln>
                <a:solidFill>
                  <a:schemeClr val="tx1"/>
                </a:solidFill>
              </a:ln>
              <a:solidFill>
                <a:schemeClr val="tx1"/>
              </a:solidFill>
            </a:endParaRPr>
          </a:p>
        </p:txBody>
      </p:sp>
      <p:sp>
        <p:nvSpPr>
          <p:cNvPr id="18" name="Oval 17"/>
          <p:cNvSpPr/>
          <p:nvPr/>
        </p:nvSpPr>
        <p:spPr>
          <a:xfrm>
            <a:off x="5408950" y="2374900"/>
            <a:ext cx="2222500" cy="2260600"/>
          </a:xfrm>
          <a:prstGeom prst="ellipse">
            <a:avLst/>
          </a:prstGeom>
          <a:solidFill>
            <a:schemeClr val="bg1">
              <a:alpha val="0"/>
            </a:schemeClr>
          </a:solidFill>
          <a:ln w="190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tx1"/>
                  </a:solidFill>
                </a:ln>
                <a:solidFill>
                  <a:srgbClr val="FF0000"/>
                </a:solidFill>
              </a:rPr>
              <a:t>3. Machine Learning / Logistic Regression</a:t>
            </a:r>
            <a:endParaRPr lang="en-US" dirty="0">
              <a:ln>
                <a:solidFill>
                  <a:schemeClr val="tx1"/>
                </a:solidFill>
              </a:ln>
              <a:solidFill>
                <a:srgbClr val="FF0000"/>
              </a:solidFill>
            </a:endParaRPr>
          </a:p>
        </p:txBody>
      </p:sp>
      <p:sp>
        <p:nvSpPr>
          <p:cNvPr id="20" name="Oval 19"/>
          <p:cNvSpPr/>
          <p:nvPr/>
        </p:nvSpPr>
        <p:spPr>
          <a:xfrm>
            <a:off x="3567450" y="4064000"/>
            <a:ext cx="2222500" cy="2260600"/>
          </a:xfrm>
          <a:prstGeom prst="ellipse">
            <a:avLst/>
          </a:prstGeom>
          <a:solidFill>
            <a:schemeClr val="bg1">
              <a:alpha val="0"/>
            </a:schemeClr>
          </a:solidFill>
          <a:ln w="1905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chemeClr val="tx1"/>
                  </a:solidFill>
                </a:ln>
                <a:solidFill>
                  <a:srgbClr val="FFFF00"/>
                </a:solidFill>
              </a:rPr>
              <a:t>4</a:t>
            </a:r>
            <a:r>
              <a:rPr lang="en-US" dirty="0" smtClean="0">
                <a:ln>
                  <a:solidFill>
                    <a:schemeClr val="tx1"/>
                  </a:solidFill>
                </a:ln>
                <a:solidFill>
                  <a:srgbClr val="FFFF00"/>
                </a:solidFill>
              </a:rPr>
              <a:t>. Statistical Inference</a:t>
            </a:r>
            <a:endParaRPr lang="en-US" dirty="0">
              <a:ln>
                <a:solidFill>
                  <a:schemeClr val="tx1"/>
                </a:solidFill>
              </a:ln>
              <a:solidFill>
                <a:srgbClr val="FFFF00"/>
              </a:solidFill>
            </a:endParaRPr>
          </a:p>
        </p:txBody>
      </p:sp>
      <p:sp>
        <p:nvSpPr>
          <p:cNvPr id="21" name="Oval 20"/>
          <p:cNvSpPr/>
          <p:nvPr/>
        </p:nvSpPr>
        <p:spPr>
          <a:xfrm>
            <a:off x="3534450" y="2463800"/>
            <a:ext cx="2222500" cy="2260600"/>
          </a:xfrm>
          <a:prstGeom prst="ellipse">
            <a:avLst/>
          </a:prstGeom>
          <a:solidFill>
            <a:schemeClr val="bg1">
              <a:alpha val="0"/>
            </a:schemeClr>
          </a:solidFill>
          <a:ln w="1905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a:solidFill>
                    <a:schemeClr val="tx1"/>
                  </a:solidFill>
                </a:ln>
                <a:solidFill>
                  <a:srgbClr val="660066"/>
                </a:solidFill>
              </a:rPr>
              <a:t>Monte Carlo &amp;</a:t>
            </a:r>
          </a:p>
          <a:p>
            <a:pPr algn="ctr"/>
            <a:r>
              <a:rPr lang="en-US" sz="1600" dirty="0" smtClean="0">
                <a:ln>
                  <a:solidFill>
                    <a:schemeClr val="tx1"/>
                  </a:solidFill>
                </a:ln>
                <a:solidFill>
                  <a:srgbClr val="660066"/>
                </a:solidFill>
              </a:rPr>
              <a:t>Visualization</a:t>
            </a:r>
            <a:endParaRPr lang="en-US" sz="1600" dirty="0">
              <a:ln>
                <a:solidFill>
                  <a:schemeClr val="tx1"/>
                </a:solidFill>
              </a:ln>
              <a:solidFill>
                <a:srgbClr val="660066"/>
              </a:solidFill>
            </a:endParaRPr>
          </a:p>
        </p:txBody>
      </p:sp>
      <p:sp>
        <p:nvSpPr>
          <p:cNvPr id="8" name="Oval 7"/>
          <p:cNvSpPr/>
          <p:nvPr/>
        </p:nvSpPr>
        <p:spPr>
          <a:xfrm>
            <a:off x="1667550" y="2387600"/>
            <a:ext cx="2222500" cy="2260600"/>
          </a:xfrm>
          <a:prstGeom prst="ellipse">
            <a:avLst/>
          </a:prstGeom>
          <a:solidFill>
            <a:schemeClr val="bg1">
              <a:alpha val="0"/>
            </a:schemeClr>
          </a:solidFill>
          <a:ln w="1905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n>
                  <a:solidFill>
                    <a:schemeClr val="tx1"/>
                  </a:solidFill>
                </a:ln>
                <a:solidFill>
                  <a:srgbClr val="0000FF"/>
                </a:solidFill>
              </a:rPr>
              <a:t>1. Data Cleaning / Data Quality </a:t>
            </a:r>
          </a:p>
          <a:p>
            <a:pPr algn="ctr"/>
            <a:endParaRPr lang="en-US" dirty="0">
              <a:ln>
                <a:solidFill>
                  <a:schemeClr val="tx1"/>
                </a:solidFill>
              </a:ln>
              <a:solidFill>
                <a:srgbClr val="0000FF"/>
              </a:solidFill>
            </a:endParaRPr>
          </a:p>
        </p:txBody>
      </p:sp>
    </p:spTree>
    <p:extLst>
      <p:ext uri="{BB962C8B-B14F-4D97-AF65-F5344CB8AC3E}">
        <p14:creationId xmlns:p14="http://schemas.microsoft.com/office/powerpoint/2010/main" val="33095977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4860600" y="1212825"/>
            <a:ext cx="2470200" cy="2470200"/>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03" name="Shape 103"/>
          <p:cNvCxnSpPr/>
          <p:nvPr/>
        </p:nvCxnSpPr>
        <p:spPr>
          <a:xfrm rot="10800000" flipH="1">
            <a:off x="6282450" y="705374"/>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4" name="Shape 104"/>
          <p:cNvCxnSpPr/>
          <p:nvPr/>
        </p:nvCxnSpPr>
        <p:spPr>
          <a:xfrm flipH="1">
            <a:off x="7133575" y="1483475"/>
            <a:ext cx="332399" cy="267599"/>
          </a:xfrm>
          <a:prstGeom prst="straightConnector1">
            <a:avLst/>
          </a:prstGeom>
          <a:noFill/>
          <a:ln w="9525" cap="flat" cmpd="sng">
            <a:solidFill>
              <a:srgbClr val="CFD8DC"/>
            </a:solidFill>
            <a:prstDash val="solid"/>
            <a:round/>
            <a:headEnd type="none" w="lg" len="lg"/>
            <a:tailEnd type="none" w="lg" len="lg"/>
          </a:ln>
        </p:spPr>
      </p:cxnSp>
      <p:cxnSp>
        <p:nvCxnSpPr>
          <p:cNvPr id="105" name="Shape 105"/>
          <p:cNvCxnSpPr>
            <a:endCxn id="100" idx="6"/>
          </p:cNvCxnSpPr>
          <p:nvPr/>
        </p:nvCxnSpPr>
        <p:spPr>
          <a:xfrm flipH="1">
            <a:off x="7330800" y="2440125"/>
            <a:ext cx="1124100" cy="7800"/>
          </a:xfrm>
          <a:prstGeom prst="straightConnector1">
            <a:avLst/>
          </a:prstGeom>
          <a:noFill/>
          <a:ln w="9525" cap="flat" cmpd="sng">
            <a:solidFill>
              <a:srgbClr val="CFD8DC"/>
            </a:solidFill>
            <a:prstDash val="solid"/>
            <a:round/>
            <a:headEnd type="none" w="lg" len="lg"/>
            <a:tailEnd type="none" w="lg" len="lg"/>
          </a:ln>
        </p:spPr>
      </p:cxnSp>
      <p:sp>
        <p:nvSpPr>
          <p:cNvPr id="106" name="Shape 106"/>
          <p:cNvSpPr/>
          <p:nvPr/>
        </p:nvSpPr>
        <p:spPr>
          <a:xfrm>
            <a:off x="5057825" y="1410050"/>
            <a:ext cx="2075700" cy="2075700"/>
          </a:xfrm>
          <a:prstGeom prst="ellipse">
            <a:avLst/>
          </a:prstGeom>
          <a:noFill/>
          <a:ln w="19050" cap="flat" cmpd="sng">
            <a:solidFill>
              <a:srgbClr val="CFD8DC"/>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07" name="Shape 107"/>
          <p:cNvGrpSpPr/>
          <p:nvPr/>
        </p:nvGrpSpPr>
        <p:grpSpPr>
          <a:xfrm>
            <a:off x="5517338" y="1899906"/>
            <a:ext cx="1156666" cy="1088242"/>
            <a:chOff x="5972700" y="2330200"/>
            <a:chExt cx="411625" cy="387275"/>
          </a:xfrm>
        </p:grpSpPr>
        <p:sp>
          <p:nvSpPr>
            <p:cNvPr id="108" name="Shape 108"/>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091EA"/>
                </a:solidFill>
              </a:endParaRPr>
            </a:p>
          </p:txBody>
        </p:sp>
        <p:sp>
          <p:nvSpPr>
            <p:cNvPr id="109" name="Shape 109"/>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091EA"/>
                </a:solidFill>
              </a:endParaRPr>
            </a:p>
          </p:txBody>
        </p:sp>
      </p:grpSp>
      <p:pic>
        <p:nvPicPr>
          <p:cNvPr id="3" name="Picture 2" descr="2014-NOvA-collaboration-phot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3700"/>
            <a:ext cx="9144000" cy="6096000"/>
          </a:xfrm>
          <a:prstGeom prst="rect">
            <a:avLst/>
          </a:prstGeom>
        </p:spPr>
      </p:pic>
      <p:sp>
        <p:nvSpPr>
          <p:cNvPr id="15" name="Shape 101"/>
          <p:cNvSpPr txBox="1">
            <a:spLocks/>
          </p:cNvSpPr>
          <p:nvPr/>
        </p:nvSpPr>
        <p:spPr>
          <a:xfrm>
            <a:off x="0" y="410197"/>
            <a:ext cx="4983938" cy="1902076"/>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0091EA"/>
              </a:buClr>
              <a:buSzPct val="100000"/>
              <a:buFont typeface="Roboto Slab"/>
              <a:buNone/>
              <a:defRPr sz="2000" b="0" i="0" u="none" strike="noStrike" cap="none" baseline="0">
                <a:solidFill>
                  <a:srgbClr val="0091EA"/>
                </a:solidFill>
                <a:latin typeface="Roboto Slab"/>
                <a:ea typeface="Roboto Slab"/>
                <a:cs typeface="Roboto Slab"/>
                <a:sym typeface="Roboto Slab"/>
                <a:rtl val="0"/>
              </a:defRPr>
            </a:lvl1pPr>
            <a:lvl2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2pPr>
            <a:lvl3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3pPr>
            <a:lvl4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4pPr>
            <a:lvl5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5pPr>
            <a:lvl6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6pPr>
            <a:lvl7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7pPr>
            <a:lvl8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8pPr>
            <a:lvl9pPr>
              <a:spcBef>
                <a:spcPts val="0"/>
              </a:spcBef>
              <a:buClr>
                <a:srgbClr val="0091EA"/>
              </a:buClr>
              <a:buSzPct val="100000"/>
              <a:buFont typeface="Roboto Slab"/>
              <a:buNone/>
              <a:defRPr sz="2000">
                <a:solidFill>
                  <a:srgbClr val="0091EA"/>
                </a:solidFill>
                <a:latin typeface="Roboto Slab"/>
                <a:ea typeface="Roboto Slab"/>
                <a:cs typeface="Roboto Slab"/>
                <a:sym typeface="Roboto Slab"/>
              </a:defRPr>
            </a:lvl9pPr>
          </a:lstStyle>
          <a:p>
            <a:pPr algn="r"/>
            <a:r>
              <a:rPr lang="en-US" sz="6000" b="1" dirty="0" err="1" smtClean="0">
                <a:solidFill>
                  <a:srgbClr val="FFFF00"/>
                </a:solidFill>
              </a:rPr>
              <a:t>NOνA</a:t>
            </a:r>
            <a:r>
              <a:rPr lang="en-US" sz="6000" b="1" dirty="0" smtClean="0">
                <a:solidFill>
                  <a:srgbClr val="FFFF00"/>
                </a:solidFill>
              </a:rPr>
              <a:t/>
            </a:r>
            <a:br>
              <a:rPr lang="en-US" sz="6000" b="1" dirty="0" smtClean="0">
                <a:solidFill>
                  <a:srgbClr val="FFFF00"/>
                </a:solidFill>
              </a:rPr>
            </a:br>
            <a:r>
              <a:rPr lang="en-US" sz="6000" b="1" dirty="0" smtClean="0">
                <a:solidFill>
                  <a:srgbClr val="FFFF00"/>
                </a:solidFill>
              </a:rPr>
              <a:t>Experiment</a:t>
            </a:r>
            <a:endParaRPr lang="en" sz="6000" b="1" dirty="0">
              <a:solidFill>
                <a:srgbClr val="FFFF00"/>
              </a:solidFill>
            </a:endParaRPr>
          </a:p>
        </p:txBody>
      </p:sp>
      <p:pic>
        <p:nvPicPr>
          <p:cNvPr id="18" name="Picture 17"/>
          <p:cNvPicPr>
            <a:picLocks noChangeAspect="1"/>
          </p:cNvPicPr>
          <p:nvPr/>
        </p:nvPicPr>
        <p:blipFill>
          <a:blip r:embed="rId4"/>
          <a:stretch>
            <a:fillRect/>
          </a:stretch>
        </p:blipFill>
        <p:spPr>
          <a:xfrm>
            <a:off x="5174270" y="381025"/>
            <a:ext cx="3982430" cy="2988148"/>
          </a:xfrm>
          <a:prstGeom prst="rect">
            <a:avLst/>
          </a:prstGeom>
        </p:spPr>
      </p:pic>
      <p:sp>
        <p:nvSpPr>
          <p:cNvPr id="19" name="TextBox 18"/>
          <p:cNvSpPr txBox="1"/>
          <p:nvPr/>
        </p:nvSpPr>
        <p:spPr>
          <a:xfrm rot="732842">
            <a:off x="5489811" y="2233319"/>
            <a:ext cx="2537448" cy="400110"/>
          </a:xfrm>
          <a:prstGeom prst="rect">
            <a:avLst/>
          </a:prstGeom>
          <a:noFill/>
        </p:spPr>
        <p:txBody>
          <a:bodyPr wrap="none" rtlCol="0">
            <a:spAutoFit/>
          </a:bodyPr>
          <a:lstStyle/>
          <a:p>
            <a:pPr lvl="8"/>
            <a:r>
              <a:rPr lang="en-US" sz="2000" dirty="0" smtClean="0">
                <a:solidFill>
                  <a:srgbClr val="FF0000"/>
                </a:solidFill>
              </a:rPr>
              <a:t>844,363,840 records</a:t>
            </a:r>
            <a:endParaRPr lang="en-US" sz="2000" dirty="0">
              <a:solidFill>
                <a:srgbClr val="FF0000"/>
              </a:solidFill>
            </a:endParaRPr>
          </a:p>
        </p:txBody>
      </p:sp>
      <p:sp>
        <p:nvSpPr>
          <p:cNvPr id="20" name="TextBox 19"/>
          <p:cNvSpPr txBox="1"/>
          <p:nvPr/>
        </p:nvSpPr>
        <p:spPr>
          <a:xfrm>
            <a:off x="4587925" y="6186388"/>
            <a:ext cx="4655441" cy="338554"/>
          </a:xfrm>
          <a:prstGeom prst="rect">
            <a:avLst/>
          </a:prstGeom>
          <a:noFill/>
        </p:spPr>
        <p:txBody>
          <a:bodyPr wrap="none" rtlCol="0">
            <a:spAutoFit/>
          </a:bodyPr>
          <a:lstStyle/>
          <a:p>
            <a:r>
              <a:rPr lang="en-US" sz="1600" dirty="0" smtClean="0">
                <a:solidFill>
                  <a:srgbClr val="FFFF00"/>
                </a:solidFill>
              </a:rPr>
              <a:t>210 collaborators from 39 institutions, 7 countries</a:t>
            </a:r>
            <a:endParaRPr lang="en-US" sz="1600" dirty="0">
              <a:solidFill>
                <a:srgbClr val="FFFF00"/>
              </a:solidFill>
            </a:endParaRPr>
          </a:p>
        </p:txBody>
      </p:sp>
    </p:spTree>
    <p:extLst>
      <p:ext uri="{BB962C8B-B14F-4D97-AF65-F5344CB8AC3E}">
        <p14:creationId xmlns:p14="http://schemas.microsoft.com/office/powerpoint/2010/main" val="24461579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US" sz="4000" dirty="0" smtClean="0"/>
              <a:t>Data Cleaning / Data Quality</a:t>
            </a:r>
            <a:endParaRPr lang="en" sz="4000" dirty="0"/>
          </a:p>
        </p:txBody>
      </p:sp>
      <p:sp>
        <p:nvSpPr>
          <p:cNvPr id="6" name="Text Placeholder 3"/>
          <p:cNvSpPr>
            <a:spLocks noGrp="1"/>
          </p:cNvSpPr>
          <p:nvPr>
            <p:ph type="body" idx="1"/>
          </p:nvPr>
        </p:nvSpPr>
        <p:spPr>
          <a:xfrm>
            <a:off x="392450" y="1354075"/>
            <a:ext cx="8129250" cy="2024125"/>
          </a:xfrm>
        </p:spPr>
        <p:txBody>
          <a:bodyPr/>
          <a:lstStyle/>
          <a:p>
            <a:pPr lvl="8">
              <a:buFont typeface="Source Sans Pro"/>
              <a:buChar char="◎"/>
            </a:pPr>
            <a:r>
              <a:rPr lang="en-US" sz="2400" dirty="0" smtClean="0">
                <a:solidFill>
                  <a:srgbClr val="0000FF"/>
                </a:solidFill>
              </a:rPr>
              <a:t>In some cases, the neutrino beam or neutrino detector </a:t>
            </a:r>
          </a:p>
          <a:p>
            <a:pPr lvl="8"/>
            <a:r>
              <a:rPr lang="en-US" sz="2400" dirty="0">
                <a:solidFill>
                  <a:srgbClr val="0000FF"/>
                </a:solidFill>
              </a:rPr>
              <a:t> </a:t>
            </a:r>
            <a:r>
              <a:rPr lang="en-US" sz="2400" dirty="0" smtClean="0">
                <a:solidFill>
                  <a:srgbClr val="0000FF"/>
                </a:solidFill>
              </a:rPr>
              <a:t>   do not work properly, therefore the data collected have  </a:t>
            </a:r>
          </a:p>
          <a:p>
            <a:pPr lvl="8"/>
            <a:r>
              <a:rPr lang="en-US" sz="2400" dirty="0">
                <a:solidFill>
                  <a:srgbClr val="0000FF"/>
                </a:solidFill>
              </a:rPr>
              <a:t> </a:t>
            </a:r>
            <a:r>
              <a:rPr lang="en-US" sz="2400" dirty="0" smtClean="0">
                <a:solidFill>
                  <a:srgbClr val="0000FF"/>
                </a:solidFill>
              </a:rPr>
              <a:t>   poor quality.</a:t>
            </a:r>
          </a:p>
          <a:p>
            <a:pPr lvl="8">
              <a:buFont typeface="Source Sans Pro"/>
              <a:buChar char="◎"/>
            </a:pPr>
            <a:r>
              <a:rPr lang="en-US" sz="2400" dirty="0" smtClean="0">
                <a:solidFill>
                  <a:srgbClr val="0000FF"/>
                </a:solidFill>
              </a:rPr>
              <a:t>In general, remove the bad data with some data quality </a:t>
            </a:r>
          </a:p>
          <a:p>
            <a:pPr lvl="8"/>
            <a:r>
              <a:rPr lang="en-US" sz="2400" dirty="0">
                <a:solidFill>
                  <a:srgbClr val="0000FF"/>
                </a:solidFill>
              </a:rPr>
              <a:t> </a:t>
            </a:r>
            <a:r>
              <a:rPr lang="en-US" sz="2400" dirty="0" smtClean="0">
                <a:solidFill>
                  <a:srgbClr val="0000FF"/>
                </a:solidFill>
              </a:rPr>
              <a:t>   selection, instead of impute or correct them.</a:t>
            </a:r>
          </a:p>
        </p:txBody>
      </p:sp>
      <p:pic>
        <p:nvPicPr>
          <p:cNvPr id="3" name="Picture 2" descr="dq.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563" y="3378200"/>
            <a:ext cx="5850437" cy="3368081"/>
          </a:xfrm>
          <a:prstGeom prst="rect">
            <a:avLst/>
          </a:prstGeom>
        </p:spPr>
      </p:pic>
    </p:spTree>
    <p:extLst>
      <p:ext uri="{BB962C8B-B14F-4D97-AF65-F5344CB8AC3E}">
        <p14:creationId xmlns:p14="http://schemas.microsoft.com/office/powerpoint/2010/main" val="35283795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786150" y="410826"/>
            <a:ext cx="7672050" cy="605174"/>
          </a:xfrm>
          <a:prstGeom prst="rect">
            <a:avLst/>
          </a:prstGeom>
        </p:spPr>
        <p:txBody>
          <a:bodyPr lIns="91425" tIns="91425" rIns="91425" bIns="91425" anchor="b" anchorCtr="0">
            <a:noAutofit/>
          </a:bodyPr>
          <a:lstStyle/>
          <a:p>
            <a:pPr lvl="0" rtl="0">
              <a:spcBef>
                <a:spcPts val="0"/>
              </a:spcBef>
              <a:buNone/>
            </a:pPr>
            <a:r>
              <a:rPr lang="en-US" sz="2800" dirty="0" smtClean="0"/>
              <a:t>Exploratory Data Analysis &amp; Data Selection</a:t>
            </a:r>
            <a:endParaRPr lang="en" sz="2800" dirty="0"/>
          </a:p>
        </p:txBody>
      </p:sp>
      <p:sp>
        <p:nvSpPr>
          <p:cNvPr id="6" name="Text Placeholder 3"/>
          <p:cNvSpPr>
            <a:spLocks noGrp="1"/>
          </p:cNvSpPr>
          <p:nvPr>
            <p:ph type="body" idx="1"/>
          </p:nvPr>
        </p:nvSpPr>
        <p:spPr>
          <a:xfrm>
            <a:off x="328950" y="1015999"/>
            <a:ext cx="8815050" cy="2349501"/>
          </a:xfrm>
        </p:spPr>
        <p:txBody>
          <a:bodyPr/>
          <a:lstStyle/>
          <a:p>
            <a:pPr lvl="8">
              <a:buFont typeface="Source Sans Pro"/>
              <a:buChar char="◎"/>
            </a:pPr>
            <a:r>
              <a:rPr lang="en-US" sz="2000" dirty="0" smtClean="0">
                <a:solidFill>
                  <a:srgbClr val="0000FF"/>
                </a:solidFill>
              </a:rPr>
              <a:t>Must understand the characteristics of each variables/distributions</a:t>
            </a:r>
          </a:p>
          <a:p>
            <a:pPr lvl="8">
              <a:buFont typeface="Source Sans Pro"/>
              <a:buChar char="◎"/>
            </a:pPr>
            <a:r>
              <a:rPr lang="en-US" sz="2000" dirty="0" smtClean="0">
                <a:solidFill>
                  <a:srgbClr val="0000FF"/>
                </a:solidFill>
              </a:rPr>
              <a:t>Must understand the neutrino source, neutrino detector, and physics</a:t>
            </a:r>
          </a:p>
          <a:p>
            <a:pPr lvl="8">
              <a:buFont typeface="Source Sans Pro"/>
              <a:buChar char="◎"/>
            </a:pPr>
            <a:r>
              <a:rPr lang="en-US" sz="2000" dirty="0" smtClean="0">
                <a:solidFill>
                  <a:srgbClr val="0000FF"/>
                </a:solidFill>
              </a:rPr>
              <a:t>There is always Data-Monte Carlo inconsistency, which has to be    </a:t>
            </a:r>
          </a:p>
          <a:p>
            <a:pPr lvl="8"/>
            <a:r>
              <a:rPr lang="en-US" sz="2000" dirty="0" smtClean="0">
                <a:solidFill>
                  <a:srgbClr val="0000FF"/>
                </a:solidFill>
              </a:rPr>
              <a:t>    understood and MC simulation has to be improved</a:t>
            </a:r>
          </a:p>
          <a:p>
            <a:pPr lvl="8">
              <a:buFont typeface="Source Sans Pro"/>
              <a:buChar char="◎"/>
            </a:pPr>
            <a:r>
              <a:rPr lang="en-US" sz="2000" dirty="0">
                <a:solidFill>
                  <a:srgbClr val="0000FF"/>
                </a:solidFill>
              </a:rPr>
              <a:t>The EDA will find some good variables to apply some selection criteria to </a:t>
            </a:r>
          </a:p>
          <a:p>
            <a:pPr lvl="8"/>
            <a:r>
              <a:rPr lang="en-US" sz="2000" dirty="0">
                <a:solidFill>
                  <a:srgbClr val="0000FF"/>
                </a:solidFill>
              </a:rPr>
              <a:t>    reject the noise but keep the signal as much as possible</a:t>
            </a:r>
            <a:r>
              <a:rPr lang="en-US" sz="2000" dirty="0" smtClean="0">
                <a:solidFill>
                  <a:srgbClr val="0000FF"/>
                </a:solidFill>
              </a:rPr>
              <a:t>.</a:t>
            </a:r>
          </a:p>
          <a:p>
            <a:pPr lvl="8">
              <a:buFont typeface="Source Sans Pro"/>
              <a:buChar char="◎"/>
            </a:pPr>
            <a:r>
              <a:rPr lang="en-US" sz="2000" dirty="0" smtClean="0">
                <a:solidFill>
                  <a:srgbClr val="0000FF"/>
                </a:solidFill>
              </a:rPr>
              <a:t>Tons of studies/plots/tables involving many, many FTEs</a:t>
            </a:r>
          </a:p>
        </p:txBody>
      </p:sp>
      <p:pic>
        <p:nvPicPr>
          <p:cNvPr id="4" name="Picture 3"/>
          <p:cNvPicPr>
            <a:picLocks noChangeAspect="1" noChangeArrowheads="1"/>
          </p:cNvPicPr>
          <p:nvPr/>
        </p:nvPicPr>
        <p:blipFill>
          <a:blip r:embed="rId3" cstate="print"/>
          <a:srcRect/>
          <a:stretch>
            <a:fillRect/>
          </a:stretch>
        </p:blipFill>
        <p:spPr bwMode="auto">
          <a:xfrm>
            <a:off x="4838699" y="3477580"/>
            <a:ext cx="4000499" cy="2999421"/>
          </a:xfrm>
          <a:prstGeom prst="rect">
            <a:avLst/>
          </a:prstGeom>
          <a:noFill/>
          <a:ln w="9525">
            <a:noFill/>
            <a:miter lim="800000"/>
            <a:headEnd/>
            <a:tailEnd/>
          </a:ln>
        </p:spPr>
      </p:pic>
      <p:pic>
        <p:nvPicPr>
          <p:cNvPr id="5" name="Picture 4" descr="Screen Shot 2015-09-09 at 10.22.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50" y="3543301"/>
            <a:ext cx="4158826" cy="2946400"/>
          </a:xfrm>
          <a:prstGeom prst="rect">
            <a:avLst/>
          </a:prstGeom>
        </p:spPr>
      </p:pic>
    </p:spTree>
    <p:extLst>
      <p:ext uri="{BB962C8B-B14F-4D97-AF65-F5344CB8AC3E}">
        <p14:creationId xmlns:p14="http://schemas.microsoft.com/office/powerpoint/2010/main" val="27569194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786150" y="427954"/>
            <a:ext cx="7571700" cy="770274"/>
          </a:xfrm>
          <a:prstGeom prst="rect">
            <a:avLst/>
          </a:prstGeom>
        </p:spPr>
        <p:txBody>
          <a:bodyPr lIns="91425" tIns="91425" rIns="91425" bIns="91425" anchor="b" anchorCtr="0">
            <a:noAutofit/>
          </a:bodyPr>
          <a:lstStyle/>
          <a:p>
            <a:pPr lvl="0" rtl="0">
              <a:spcBef>
                <a:spcPts val="0"/>
              </a:spcBef>
              <a:buNone/>
            </a:pPr>
            <a:r>
              <a:rPr lang="en-US" sz="2800" dirty="0" smtClean="0"/>
              <a:t>Machine Learning Analysis – Neural Network</a:t>
            </a:r>
            <a:endParaRPr lang="en" sz="2800" dirty="0"/>
          </a:p>
        </p:txBody>
      </p:sp>
      <p:sp>
        <p:nvSpPr>
          <p:cNvPr id="6" name="Text Placeholder 3"/>
          <p:cNvSpPr>
            <a:spLocks noGrp="1"/>
          </p:cNvSpPr>
          <p:nvPr>
            <p:ph type="body" idx="1"/>
          </p:nvPr>
        </p:nvSpPr>
        <p:spPr>
          <a:xfrm>
            <a:off x="133350" y="1156710"/>
            <a:ext cx="9010650" cy="1395990"/>
          </a:xfrm>
        </p:spPr>
        <p:txBody>
          <a:bodyPr/>
          <a:lstStyle/>
          <a:p>
            <a:pPr lvl="8">
              <a:buFont typeface="Source Sans Pro"/>
              <a:buChar char="◎"/>
            </a:pPr>
            <a:r>
              <a:rPr lang="en-US" sz="2400" dirty="0" smtClean="0">
                <a:solidFill>
                  <a:srgbClr val="0000FF"/>
                </a:solidFill>
              </a:rPr>
              <a:t>16 </a:t>
            </a:r>
            <a:r>
              <a:rPr lang="en-US" sz="2400" dirty="0">
                <a:solidFill>
                  <a:srgbClr val="0000FF"/>
                </a:solidFill>
              </a:rPr>
              <a:t>variables </a:t>
            </a:r>
            <a:r>
              <a:rPr lang="en-US" sz="2400" dirty="0" smtClean="0">
                <a:solidFill>
                  <a:srgbClr val="0000FF"/>
                </a:solidFill>
              </a:rPr>
              <a:t>are </a:t>
            </a:r>
            <a:r>
              <a:rPr lang="en-US" sz="2400" dirty="0">
                <a:solidFill>
                  <a:srgbClr val="0000FF"/>
                </a:solidFill>
              </a:rPr>
              <a:t>used in the Neural Network </a:t>
            </a:r>
            <a:r>
              <a:rPr lang="en-US" sz="2400" dirty="0" smtClean="0">
                <a:solidFill>
                  <a:srgbClr val="0000FF"/>
                </a:solidFill>
              </a:rPr>
              <a:t>analysis, which   </a:t>
            </a:r>
          </a:p>
          <a:p>
            <a:pPr lvl="8"/>
            <a:r>
              <a:rPr lang="en-US" sz="2400" dirty="0" smtClean="0">
                <a:solidFill>
                  <a:srgbClr val="0000FF"/>
                </a:solidFill>
              </a:rPr>
              <a:t>    are based on: physics intuition, exploratory data analysis, and   </a:t>
            </a:r>
          </a:p>
          <a:p>
            <a:pPr lvl="8"/>
            <a:r>
              <a:rPr lang="en-US" sz="2400" dirty="0">
                <a:solidFill>
                  <a:srgbClr val="0000FF"/>
                </a:solidFill>
              </a:rPr>
              <a:t> </a:t>
            </a:r>
            <a:r>
              <a:rPr lang="en-US" sz="2400" dirty="0" smtClean="0">
                <a:solidFill>
                  <a:srgbClr val="0000FF"/>
                </a:solidFill>
              </a:rPr>
              <a:t>   separation power (ranking)</a:t>
            </a:r>
            <a:endParaRPr lang="en-US" sz="2400" dirty="0">
              <a:solidFill>
                <a:srgbClr val="0000FF"/>
              </a:solidFill>
            </a:endParaRPr>
          </a:p>
          <a:p>
            <a:pPr lvl="8">
              <a:buFont typeface="Source Sans Pro"/>
              <a:buChar char="◎"/>
            </a:pPr>
            <a:endParaRPr lang="en-US" sz="2400" dirty="0" smtClean="0">
              <a:solidFill>
                <a:srgbClr val="0000FF"/>
              </a:solidFill>
            </a:endParaRPr>
          </a:p>
        </p:txBody>
      </p:sp>
      <p:pic>
        <p:nvPicPr>
          <p:cNvPr id="3" name="Picture 2" descr="nn_v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2552700"/>
            <a:ext cx="5276850" cy="3517900"/>
          </a:xfrm>
          <a:prstGeom prst="rect">
            <a:avLst/>
          </a:prstGeom>
        </p:spPr>
      </p:pic>
      <p:pic>
        <p:nvPicPr>
          <p:cNvPr id="2" name="Picture 1" descr="nn_typ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799" y="2641600"/>
            <a:ext cx="3780693" cy="3276600"/>
          </a:xfrm>
          <a:prstGeom prst="rect">
            <a:avLst/>
          </a:prstGeom>
        </p:spPr>
      </p:pic>
    </p:spTree>
    <p:extLst>
      <p:ext uri="{BB962C8B-B14F-4D97-AF65-F5344CB8AC3E}">
        <p14:creationId xmlns:p14="http://schemas.microsoft.com/office/powerpoint/2010/main" val="13697802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5" name="Picture 4" descr="nd_plot_li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337926" y="2474105"/>
            <a:ext cx="3257580" cy="4379968"/>
          </a:xfrm>
          <a:prstGeom prst="rect">
            <a:avLst/>
          </a:prstGeom>
        </p:spPr>
      </p:pic>
      <p:pic>
        <p:nvPicPr>
          <p:cNvPr id="2" name="Picture 1" descr="nn_xv.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409979"/>
            <a:ext cx="4572000" cy="3086100"/>
          </a:xfrm>
          <a:prstGeom prst="rect">
            <a:avLst/>
          </a:prstGeom>
        </p:spPr>
      </p:pic>
      <p:sp>
        <p:nvSpPr>
          <p:cNvPr id="4" name="TextBox 3"/>
          <p:cNvSpPr txBox="1"/>
          <p:nvPr/>
        </p:nvSpPr>
        <p:spPr>
          <a:xfrm>
            <a:off x="1574800" y="2806702"/>
            <a:ext cx="2298700" cy="461665"/>
          </a:xfrm>
          <a:prstGeom prst="rect">
            <a:avLst/>
          </a:prstGeom>
          <a:noFill/>
        </p:spPr>
        <p:txBody>
          <a:bodyPr wrap="square" rtlCol="0">
            <a:spAutoFit/>
          </a:bodyPr>
          <a:lstStyle/>
          <a:p>
            <a:r>
              <a:rPr lang="en-US" sz="2400" dirty="0" smtClean="0"/>
              <a:t>MC simulation</a:t>
            </a:r>
            <a:endParaRPr lang="en-US" sz="2400" dirty="0"/>
          </a:p>
        </p:txBody>
      </p:sp>
      <p:sp>
        <p:nvSpPr>
          <p:cNvPr id="8" name="TextBox 7"/>
          <p:cNvSpPr txBox="1"/>
          <p:nvPr/>
        </p:nvSpPr>
        <p:spPr>
          <a:xfrm>
            <a:off x="5473700" y="2599038"/>
            <a:ext cx="2884150" cy="461665"/>
          </a:xfrm>
          <a:prstGeom prst="rect">
            <a:avLst/>
          </a:prstGeom>
          <a:noFill/>
        </p:spPr>
        <p:txBody>
          <a:bodyPr wrap="square" rtlCol="0">
            <a:spAutoFit/>
          </a:bodyPr>
          <a:lstStyle/>
          <a:p>
            <a:r>
              <a:rPr lang="en-US" sz="2400" dirty="0" smtClean="0"/>
              <a:t>Experimental Data</a:t>
            </a:r>
            <a:endParaRPr lang="en-US" sz="2400" dirty="0"/>
          </a:p>
        </p:txBody>
      </p:sp>
      <p:sp>
        <p:nvSpPr>
          <p:cNvPr id="7" name="Title 6"/>
          <p:cNvSpPr>
            <a:spLocks noGrp="1"/>
          </p:cNvSpPr>
          <p:nvPr>
            <p:ph type="title"/>
          </p:nvPr>
        </p:nvSpPr>
        <p:spPr>
          <a:xfrm>
            <a:off x="786150" y="410827"/>
            <a:ext cx="7571700" cy="744874"/>
          </a:xfrm>
        </p:spPr>
        <p:txBody>
          <a:bodyPr/>
          <a:lstStyle/>
          <a:p>
            <a:r>
              <a:rPr lang="en-US" sz="2800" dirty="0"/>
              <a:t>Machine Learning Analysis – Neural Network</a:t>
            </a:r>
          </a:p>
        </p:txBody>
      </p:sp>
      <p:sp>
        <p:nvSpPr>
          <p:cNvPr id="9" name="Text Placeholder 3"/>
          <p:cNvSpPr>
            <a:spLocks noGrp="1"/>
          </p:cNvSpPr>
          <p:nvPr>
            <p:ph type="body" idx="1"/>
          </p:nvPr>
        </p:nvSpPr>
        <p:spPr>
          <a:xfrm>
            <a:off x="786150" y="1156710"/>
            <a:ext cx="7949342" cy="1649992"/>
          </a:xfrm>
        </p:spPr>
        <p:txBody>
          <a:bodyPr/>
          <a:lstStyle/>
          <a:p>
            <a:pPr lvl="8">
              <a:buFont typeface="Source Sans Pro"/>
              <a:buChar char="◎"/>
            </a:pPr>
            <a:r>
              <a:rPr lang="en-US" sz="2400" dirty="0" smtClean="0">
                <a:solidFill>
                  <a:srgbClr val="0000FF"/>
                </a:solidFill>
              </a:rPr>
              <a:t>16 </a:t>
            </a:r>
            <a:r>
              <a:rPr lang="en-US" sz="2400" dirty="0">
                <a:solidFill>
                  <a:srgbClr val="0000FF"/>
                </a:solidFill>
              </a:rPr>
              <a:t>variables </a:t>
            </a:r>
            <a:r>
              <a:rPr lang="en-US" sz="2400" dirty="0" smtClean="0">
                <a:solidFill>
                  <a:srgbClr val="0000FF"/>
                </a:solidFill>
              </a:rPr>
              <a:t>are </a:t>
            </a:r>
            <a:r>
              <a:rPr lang="en-US" sz="2400" dirty="0">
                <a:solidFill>
                  <a:srgbClr val="0000FF"/>
                </a:solidFill>
              </a:rPr>
              <a:t>used in the Neural Network </a:t>
            </a:r>
            <a:r>
              <a:rPr lang="en-US" sz="2400" dirty="0" smtClean="0">
                <a:solidFill>
                  <a:srgbClr val="0000FF"/>
                </a:solidFill>
              </a:rPr>
              <a:t>analysis,    </a:t>
            </a:r>
          </a:p>
          <a:p>
            <a:pPr lvl="8"/>
            <a:r>
              <a:rPr lang="en-US" sz="2400" dirty="0" smtClean="0">
                <a:solidFill>
                  <a:srgbClr val="0000FF"/>
                </a:solidFill>
              </a:rPr>
              <a:t>    which are based on: physics intuition, exploratory data </a:t>
            </a:r>
          </a:p>
          <a:p>
            <a:pPr lvl="8"/>
            <a:r>
              <a:rPr lang="en-US" sz="2400" dirty="0">
                <a:solidFill>
                  <a:srgbClr val="0000FF"/>
                </a:solidFill>
              </a:rPr>
              <a:t> </a:t>
            </a:r>
            <a:r>
              <a:rPr lang="en-US" sz="2400" dirty="0" smtClean="0">
                <a:solidFill>
                  <a:srgbClr val="0000FF"/>
                </a:solidFill>
              </a:rPr>
              <a:t>   analysis, and separation power</a:t>
            </a:r>
            <a:endParaRPr lang="en-US" sz="2400" dirty="0">
              <a:solidFill>
                <a:srgbClr val="0000FF"/>
              </a:solidFill>
            </a:endParaRPr>
          </a:p>
          <a:p>
            <a:pPr lvl="8">
              <a:buFont typeface="Source Sans Pro"/>
              <a:buChar char="◎"/>
            </a:pPr>
            <a:r>
              <a:rPr lang="en-US" sz="2400" dirty="0">
                <a:solidFill>
                  <a:srgbClr val="0000FF"/>
                </a:solidFill>
              </a:rPr>
              <a:t> </a:t>
            </a:r>
            <a:r>
              <a:rPr lang="en-US" sz="2400" dirty="0" smtClean="0">
                <a:solidFill>
                  <a:srgbClr val="0000FF"/>
                </a:solidFill>
              </a:rPr>
              <a:t>Accuracy is above 80%</a:t>
            </a:r>
          </a:p>
        </p:txBody>
      </p:sp>
    </p:spTree>
    <p:extLst>
      <p:ext uri="{BB962C8B-B14F-4D97-AF65-F5344CB8AC3E}">
        <p14:creationId xmlns:p14="http://schemas.microsoft.com/office/powerpoint/2010/main" val="10105369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786150" y="410827"/>
            <a:ext cx="7571700" cy="681374"/>
          </a:xfrm>
          <a:prstGeom prst="rect">
            <a:avLst/>
          </a:prstGeom>
        </p:spPr>
        <p:txBody>
          <a:bodyPr lIns="91425" tIns="91425" rIns="91425" bIns="91425" anchor="b" anchorCtr="0">
            <a:noAutofit/>
          </a:bodyPr>
          <a:lstStyle/>
          <a:p>
            <a:pPr lvl="0" rtl="0">
              <a:spcBef>
                <a:spcPts val="0"/>
              </a:spcBef>
              <a:buNone/>
            </a:pPr>
            <a:r>
              <a:rPr lang="en-US" sz="2400" dirty="0" smtClean="0"/>
              <a:t>Machine Learning Analysis – Library Event Matching</a:t>
            </a:r>
            <a:endParaRPr lang="en" sz="2400" dirty="0"/>
          </a:p>
        </p:txBody>
      </p:sp>
      <p:sp>
        <p:nvSpPr>
          <p:cNvPr id="6" name="Text Placeholder 3"/>
          <p:cNvSpPr>
            <a:spLocks noGrp="1"/>
          </p:cNvSpPr>
          <p:nvPr>
            <p:ph type="body" idx="1"/>
          </p:nvPr>
        </p:nvSpPr>
        <p:spPr>
          <a:xfrm>
            <a:off x="292100" y="1245610"/>
            <a:ext cx="8724900" cy="1675390"/>
          </a:xfrm>
        </p:spPr>
        <p:txBody>
          <a:bodyPr/>
          <a:lstStyle/>
          <a:p>
            <a:pPr lvl="8">
              <a:buFont typeface="Source Sans Pro"/>
              <a:buChar char="◎"/>
            </a:pPr>
            <a:r>
              <a:rPr lang="en-US" sz="2400" dirty="0" smtClean="0">
                <a:solidFill>
                  <a:srgbClr val="0000FF"/>
                </a:solidFill>
              </a:rPr>
              <a:t>Compare an unknown trial event to a library of known events</a:t>
            </a:r>
          </a:p>
          <a:p>
            <a:pPr lvl="8">
              <a:buFont typeface="Source Sans Pro"/>
              <a:buChar char="◎"/>
            </a:pPr>
            <a:r>
              <a:rPr lang="en-US" sz="2400" dirty="0" smtClean="0">
                <a:solidFill>
                  <a:srgbClr val="0000FF"/>
                </a:solidFill>
              </a:rPr>
              <a:t>Properties of best-matched known events are used to </a:t>
            </a:r>
          </a:p>
          <a:p>
            <a:pPr lvl="8"/>
            <a:r>
              <a:rPr lang="en-US" sz="2400" dirty="0">
                <a:solidFill>
                  <a:srgbClr val="0000FF"/>
                </a:solidFill>
              </a:rPr>
              <a:t> </a:t>
            </a:r>
            <a:r>
              <a:rPr lang="en-US" sz="2400" dirty="0" smtClean="0">
                <a:solidFill>
                  <a:srgbClr val="0000FF"/>
                </a:solidFill>
              </a:rPr>
              <a:t>   classify trial event</a:t>
            </a:r>
          </a:p>
          <a:p>
            <a:pPr lvl="8">
              <a:buFont typeface="Source Sans Pro"/>
              <a:buChar char="◎"/>
            </a:pPr>
            <a:r>
              <a:rPr lang="en-US" sz="2400" dirty="0">
                <a:solidFill>
                  <a:srgbClr val="0000FF"/>
                </a:solidFill>
              </a:rPr>
              <a:t>Accuracy is above 80</a:t>
            </a:r>
            <a:r>
              <a:rPr lang="en-US" sz="2400" dirty="0" smtClean="0">
                <a:solidFill>
                  <a:srgbClr val="0000FF"/>
                </a:solidFill>
              </a:rPr>
              <a:t>%</a:t>
            </a:r>
            <a:endParaRPr lang="en-US" sz="2400" dirty="0">
              <a:solidFill>
                <a:srgbClr val="0000FF"/>
              </a:solidFill>
            </a:endParaRPr>
          </a:p>
        </p:txBody>
      </p:sp>
      <p:pic>
        <p:nvPicPr>
          <p:cNvPr id="8" name="Picture 7" descr="nd_plot_le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412387" y="2806655"/>
            <a:ext cx="3183227" cy="4279998"/>
          </a:xfrm>
          <a:prstGeom prst="rect">
            <a:avLst/>
          </a:prstGeom>
          <a:ln>
            <a:noFill/>
          </a:ln>
        </p:spPr>
      </p:pic>
      <p:pic>
        <p:nvPicPr>
          <p:cNvPr id="2" name="Picture 1" descr="lem_xv.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 y="3443940"/>
            <a:ext cx="4025900" cy="3019425"/>
          </a:xfrm>
          <a:prstGeom prst="rect">
            <a:avLst/>
          </a:prstGeom>
        </p:spPr>
      </p:pic>
      <p:sp>
        <p:nvSpPr>
          <p:cNvPr id="11" name="TextBox 10"/>
          <p:cNvSpPr txBox="1"/>
          <p:nvPr/>
        </p:nvSpPr>
        <p:spPr>
          <a:xfrm>
            <a:off x="1168400" y="2982275"/>
            <a:ext cx="2298700" cy="461665"/>
          </a:xfrm>
          <a:prstGeom prst="rect">
            <a:avLst/>
          </a:prstGeom>
          <a:noFill/>
        </p:spPr>
        <p:txBody>
          <a:bodyPr wrap="square" rtlCol="0">
            <a:spAutoFit/>
          </a:bodyPr>
          <a:lstStyle/>
          <a:p>
            <a:r>
              <a:rPr lang="en-US" sz="2400" dirty="0" smtClean="0"/>
              <a:t>MC simulation</a:t>
            </a:r>
            <a:endParaRPr lang="en-US" sz="2400" dirty="0"/>
          </a:p>
        </p:txBody>
      </p:sp>
      <p:sp>
        <p:nvSpPr>
          <p:cNvPr id="12" name="TextBox 11"/>
          <p:cNvSpPr txBox="1"/>
          <p:nvPr/>
        </p:nvSpPr>
        <p:spPr>
          <a:xfrm>
            <a:off x="5257800" y="2944175"/>
            <a:ext cx="2884150" cy="461665"/>
          </a:xfrm>
          <a:prstGeom prst="rect">
            <a:avLst/>
          </a:prstGeom>
          <a:noFill/>
        </p:spPr>
        <p:txBody>
          <a:bodyPr wrap="square" rtlCol="0">
            <a:spAutoFit/>
          </a:bodyPr>
          <a:lstStyle/>
          <a:p>
            <a:r>
              <a:rPr lang="en-US" sz="2400" dirty="0" smtClean="0"/>
              <a:t>Experimental Data</a:t>
            </a:r>
            <a:endParaRPr lang="en-US" sz="2400" dirty="0"/>
          </a:p>
        </p:txBody>
      </p:sp>
    </p:spTree>
    <p:extLst>
      <p:ext uri="{BB962C8B-B14F-4D97-AF65-F5344CB8AC3E}">
        <p14:creationId xmlns:p14="http://schemas.microsoft.com/office/powerpoint/2010/main" val="40532416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US" sz="4000" dirty="0" smtClean="0"/>
              <a:t>Quiz</a:t>
            </a:r>
            <a:endParaRPr lang="en" sz="4000" dirty="0"/>
          </a:p>
        </p:txBody>
      </p:sp>
      <p:sp>
        <p:nvSpPr>
          <p:cNvPr id="63" name="Shape 63"/>
          <p:cNvSpPr txBox="1"/>
          <p:nvPr/>
        </p:nvSpPr>
        <p:spPr>
          <a:xfrm>
            <a:off x="786150" y="1257217"/>
            <a:ext cx="7842953" cy="1191974"/>
          </a:xfrm>
          <a:prstGeom prst="rect">
            <a:avLst/>
          </a:prstGeom>
          <a:noFill/>
          <a:ln>
            <a:noFill/>
          </a:ln>
        </p:spPr>
        <p:txBody>
          <a:bodyPr lIns="91425" tIns="91425" rIns="91425" bIns="91425" anchor="t" anchorCtr="0">
            <a:noAutofit/>
          </a:bodyPr>
          <a:lstStyle/>
          <a:p>
            <a:pPr algn="just">
              <a:spcBef>
                <a:spcPts val="600"/>
              </a:spcBef>
            </a:pPr>
            <a:r>
              <a:rPr lang="en-US" sz="2800" b="1" dirty="0" smtClean="0">
                <a:solidFill>
                  <a:schemeClr val="accent1">
                    <a:lumMod val="75000"/>
                  </a:schemeClr>
                </a:solidFill>
                <a:latin typeface="Source Sans Pro"/>
                <a:ea typeface="Source Sans Pro"/>
                <a:cs typeface="Source Sans Pro"/>
                <a:sym typeface="Source Sans Pro"/>
              </a:rPr>
              <a:t>Q1: What </a:t>
            </a:r>
            <a:r>
              <a:rPr lang="en-US" sz="2800" b="1" dirty="0">
                <a:solidFill>
                  <a:schemeClr val="accent1">
                    <a:lumMod val="75000"/>
                  </a:schemeClr>
                </a:solidFill>
                <a:latin typeface="Source Sans Pro"/>
                <a:ea typeface="Source Sans Pro"/>
                <a:cs typeface="Source Sans Pro"/>
                <a:sym typeface="Source Sans Pro"/>
              </a:rPr>
              <a:t>is </a:t>
            </a:r>
            <a:r>
              <a:rPr lang="en-US" sz="2800" b="1" dirty="0" smtClean="0">
                <a:solidFill>
                  <a:schemeClr val="accent1">
                    <a:lumMod val="75000"/>
                  </a:schemeClr>
                </a:solidFill>
                <a:latin typeface="Source Sans Pro"/>
                <a:ea typeface="Source Sans Pro"/>
                <a:cs typeface="Source Sans Pro"/>
                <a:sym typeface="Source Sans Pro"/>
              </a:rPr>
              <a:t>the 2015 Physics Nobel Prize about?</a:t>
            </a:r>
          </a:p>
        </p:txBody>
      </p:sp>
      <p:sp>
        <p:nvSpPr>
          <p:cNvPr id="4" name="Shape 63"/>
          <p:cNvSpPr txBox="1"/>
          <p:nvPr/>
        </p:nvSpPr>
        <p:spPr>
          <a:xfrm>
            <a:off x="786150" y="5418615"/>
            <a:ext cx="7842953" cy="1210065"/>
          </a:xfrm>
          <a:prstGeom prst="rect">
            <a:avLst/>
          </a:prstGeom>
          <a:noFill/>
          <a:ln>
            <a:noFill/>
          </a:ln>
        </p:spPr>
        <p:txBody>
          <a:bodyPr lIns="91425" tIns="91425" rIns="91425" bIns="91425" anchor="t" anchorCtr="0">
            <a:noAutofit/>
          </a:bodyPr>
          <a:lstStyle/>
          <a:p>
            <a:pPr algn="just">
              <a:spcBef>
                <a:spcPts val="600"/>
              </a:spcBef>
            </a:pPr>
            <a:r>
              <a:rPr lang="en-US" sz="2800" b="1" dirty="0">
                <a:solidFill>
                  <a:srgbClr val="0000FF"/>
                </a:solidFill>
                <a:latin typeface="Source Sans Pro"/>
                <a:ea typeface="Source Sans Pro"/>
                <a:cs typeface="Source Sans Pro"/>
                <a:sym typeface="Source Sans Pro"/>
              </a:rPr>
              <a:t>A</a:t>
            </a:r>
            <a:r>
              <a:rPr lang="en-US" sz="2800" b="1" dirty="0" smtClean="0">
                <a:solidFill>
                  <a:srgbClr val="0000FF"/>
                </a:solidFill>
                <a:latin typeface="Source Sans Pro"/>
                <a:ea typeface="Source Sans Pro"/>
                <a:cs typeface="Source Sans Pro"/>
                <a:sym typeface="Source Sans Pro"/>
              </a:rPr>
              <a:t>: “for the discovery of </a:t>
            </a:r>
            <a:r>
              <a:rPr lang="en-US" sz="2800" b="1" dirty="0" smtClean="0">
                <a:solidFill>
                  <a:srgbClr val="FF0000"/>
                </a:solidFill>
                <a:latin typeface="Source Sans Pro"/>
                <a:ea typeface="Source Sans Pro"/>
                <a:cs typeface="Source Sans Pro"/>
                <a:sym typeface="Source Sans Pro"/>
              </a:rPr>
              <a:t>neutrino oscillations</a:t>
            </a:r>
            <a:r>
              <a:rPr lang="en-US" sz="2800" b="1" dirty="0" smtClean="0">
                <a:solidFill>
                  <a:srgbClr val="0000FF"/>
                </a:solidFill>
                <a:latin typeface="Source Sans Pro"/>
                <a:ea typeface="Source Sans Pro"/>
                <a:cs typeface="Source Sans Pro"/>
                <a:sym typeface="Source Sans Pro"/>
              </a:rPr>
              <a:t>, which shows that neutrino have mass”</a:t>
            </a:r>
          </a:p>
        </p:txBody>
      </p:sp>
      <p:pic>
        <p:nvPicPr>
          <p:cNvPr id="2" name="Picture 1"/>
          <p:cNvPicPr>
            <a:picLocks noChangeAspect="1"/>
          </p:cNvPicPr>
          <p:nvPr/>
        </p:nvPicPr>
        <p:blipFill>
          <a:blip r:embed="rId3"/>
          <a:stretch>
            <a:fillRect/>
          </a:stretch>
        </p:blipFill>
        <p:spPr>
          <a:xfrm>
            <a:off x="2360792" y="2498031"/>
            <a:ext cx="1906844" cy="2696822"/>
          </a:xfrm>
          <a:prstGeom prst="rect">
            <a:avLst/>
          </a:prstGeom>
        </p:spPr>
      </p:pic>
      <p:pic>
        <p:nvPicPr>
          <p:cNvPr id="3" name="Picture 2"/>
          <p:cNvPicPr>
            <a:picLocks noChangeAspect="1"/>
          </p:cNvPicPr>
          <p:nvPr/>
        </p:nvPicPr>
        <p:blipFill>
          <a:blip r:embed="rId4"/>
          <a:stretch>
            <a:fillRect/>
          </a:stretch>
        </p:blipFill>
        <p:spPr>
          <a:xfrm>
            <a:off x="4957770" y="2498031"/>
            <a:ext cx="1906844" cy="2696822"/>
          </a:xfrm>
          <a:prstGeom prst="rect">
            <a:avLst/>
          </a:prstGeom>
        </p:spPr>
      </p:pic>
      <p:sp>
        <p:nvSpPr>
          <p:cNvPr id="8" name="Shape 63"/>
          <p:cNvSpPr txBox="1"/>
          <p:nvPr/>
        </p:nvSpPr>
        <p:spPr>
          <a:xfrm>
            <a:off x="2360792" y="2062996"/>
            <a:ext cx="1943244" cy="435035"/>
          </a:xfrm>
          <a:prstGeom prst="rect">
            <a:avLst/>
          </a:prstGeom>
          <a:noFill/>
          <a:ln>
            <a:noFill/>
          </a:ln>
        </p:spPr>
        <p:txBody>
          <a:bodyPr lIns="91425" tIns="91425" rIns="91425" bIns="91425" anchor="t" anchorCtr="0">
            <a:noAutofit/>
          </a:bodyPr>
          <a:lstStyle/>
          <a:p>
            <a:pPr algn="just">
              <a:spcBef>
                <a:spcPts val="600"/>
              </a:spcBef>
            </a:pPr>
            <a:r>
              <a:rPr lang="en-US" sz="1800" b="1" dirty="0" err="1" smtClean="0">
                <a:solidFill>
                  <a:schemeClr val="accent1"/>
                </a:solidFill>
                <a:latin typeface="Source Sans Pro"/>
                <a:ea typeface="Source Sans Pro"/>
                <a:cs typeface="Source Sans Pro"/>
                <a:sym typeface="Source Sans Pro"/>
              </a:rPr>
              <a:t>Takaaki</a:t>
            </a:r>
            <a:r>
              <a:rPr lang="en-US" sz="1800" b="1" dirty="0" smtClean="0">
                <a:solidFill>
                  <a:schemeClr val="accent1"/>
                </a:solidFill>
                <a:latin typeface="Source Sans Pro"/>
                <a:ea typeface="Source Sans Pro"/>
                <a:cs typeface="Source Sans Pro"/>
                <a:sym typeface="Source Sans Pro"/>
              </a:rPr>
              <a:t> </a:t>
            </a:r>
            <a:r>
              <a:rPr lang="en-US" sz="1800" b="1" dirty="0" err="1" smtClean="0">
                <a:solidFill>
                  <a:schemeClr val="accent1"/>
                </a:solidFill>
                <a:latin typeface="Source Sans Pro"/>
                <a:ea typeface="Source Sans Pro"/>
                <a:cs typeface="Source Sans Pro"/>
                <a:sym typeface="Source Sans Pro"/>
              </a:rPr>
              <a:t>Kajita</a:t>
            </a:r>
            <a:endParaRPr lang="en-US" sz="1800" b="1" dirty="0" smtClean="0">
              <a:solidFill>
                <a:schemeClr val="accent1"/>
              </a:solidFill>
              <a:latin typeface="Source Sans Pro"/>
              <a:ea typeface="Source Sans Pro"/>
              <a:cs typeface="Source Sans Pro"/>
              <a:sym typeface="Source Sans Pro"/>
            </a:endParaRPr>
          </a:p>
        </p:txBody>
      </p:sp>
      <p:sp>
        <p:nvSpPr>
          <p:cNvPr id="9" name="Shape 63"/>
          <p:cNvSpPr txBox="1"/>
          <p:nvPr/>
        </p:nvSpPr>
        <p:spPr>
          <a:xfrm>
            <a:off x="4737967" y="2137181"/>
            <a:ext cx="2442097" cy="360850"/>
          </a:xfrm>
          <a:prstGeom prst="rect">
            <a:avLst/>
          </a:prstGeom>
          <a:noFill/>
          <a:ln>
            <a:noFill/>
          </a:ln>
        </p:spPr>
        <p:txBody>
          <a:bodyPr lIns="91425" tIns="91425" rIns="91425" bIns="91425" anchor="t" anchorCtr="0">
            <a:noAutofit/>
          </a:bodyPr>
          <a:lstStyle/>
          <a:p>
            <a:pPr algn="just">
              <a:spcBef>
                <a:spcPts val="600"/>
              </a:spcBef>
            </a:pPr>
            <a:r>
              <a:rPr lang="en-US" sz="1800" b="1" dirty="0" smtClean="0">
                <a:solidFill>
                  <a:srgbClr val="3A81BA"/>
                </a:solidFill>
                <a:latin typeface="Source Sans Pro"/>
                <a:ea typeface="Source Sans Pro"/>
                <a:cs typeface="Source Sans Pro"/>
                <a:sym typeface="Source Sans Pro"/>
              </a:rPr>
              <a:t>Arthur B. McDonald</a:t>
            </a:r>
          </a:p>
        </p:txBody>
      </p:sp>
      <p:sp>
        <p:nvSpPr>
          <p:cNvPr id="10" name="Rectangle 9"/>
          <p:cNvSpPr/>
          <p:nvPr/>
        </p:nvSpPr>
        <p:spPr>
          <a:xfrm>
            <a:off x="546067" y="767894"/>
            <a:ext cx="8218182" cy="55567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smtClean="0">
              <a:solidFill>
                <a:srgbClr val="FF0000"/>
              </a:solidFill>
              <a:latin typeface="+mj-lt"/>
              <a:cs typeface="Athelas Regular"/>
            </a:endParaRPr>
          </a:p>
          <a:p>
            <a:pPr algn="ctr"/>
            <a:r>
              <a:rPr lang="en-US" sz="3600" dirty="0" smtClean="0">
                <a:solidFill>
                  <a:srgbClr val="FF0000"/>
                </a:solidFill>
                <a:latin typeface="+mj-lt"/>
                <a:cs typeface="Athelas Regular"/>
              </a:rPr>
              <a:t>“</a:t>
            </a:r>
            <a:r>
              <a:rPr lang="en-US" sz="3600" dirty="0">
                <a:solidFill>
                  <a:srgbClr val="FF0000"/>
                </a:solidFill>
                <a:latin typeface="+mj-lt"/>
                <a:cs typeface="Athelas Regular"/>
              </a:rPr>
              <a:t>A far-reaching conclusion of the experiments is that the neutrinos, for a long time considered to be massless, must have a mass. This is of ground-breaking importance for particle physics and for our understanding of the universe.</a:t>
            </a:r>
            <a:r>
              <a:rPr lang="en-US" sz="3600" dirty="0" smtClean="0">
                <a:solidFill>
                  <a:srgbClr val="FF0000"/>
                </a:solidFill>
                <a:latin typeface="+mj-lt"/>
                <a:cs typeface="Athelas Regular"/>
              </a:rPr>
              <a:t>”</a:t>
            </a:r>
          </a:p>
          <a:p>
            <a:pPr algn="r"/>
            <a:endParaRPr lang="en-US" sz="2000" dirty="0" smtClean="0">
              <a:solidFill>
                <a:schemeClr val="tx1"/>
              </a:solidFill>
              <a:latin typeface="+mj-lt"/>
              <a:cs typeface="Athelas Regular"/>
            </a:endParaRPr>
          </a:p>
          <a:p>
            <a:pPr algn="r"/>
            <a:r>
              <a:rPr lang="en-US" sz="2000" dirty="0" smtClean="0">
                <a:solidFill>
                  <a:schemeClr val="tx1"/>
                </a:solidFill>
                <a:latin typeface="+mj-lt"/>
                <a:cs typeface="Athelas Regular"/>
              </a:rPr>
              <a:t>https</a:t>
            </a:r>
            <a:r>
              <a:rPr lang="en-US" sz="2000" dirty="0">
                <a:solidFill>
                  <a:schemeClr val="tx1"/>
                </a:solidFill>
                <a:latin typeface="+mj-lt"/>
                <a:cs typeface="Athelas Regular"/>
              </a:rPr>
              <a:t>://</a:t>
            </a:r>
            <a:r>
              <a:rPr lang="en-US" sz="2000" dirty="0" err="1">
                <a:solidFill>
                  <a:schemeClr val="tx1"/>
                </a:solidFill>
                <a:latin typeface="+mj-lt"/>
                <a:cs typeface="Athelas Regular"/>
              </a:rPr>
              <a:t>www.nobelprize.org</a:t>
            </a:r>
            <a:endParaRPr lang="en-US" sz="2000" dirty="0">
              <a:solidFill>
                <a:schemeClr val="tx1"/>
              </a:solidFill>
              <a:latin typeface="+mj-lt"/>
              <a:cs typeface="Athelas Regular"/>
            </a:endParaRPr>
          </a:p>
          <a:p>
            <a:pPr algn="ctr"/>
            <a:endParaRPr lang="en-US" sz="3600" dirty="0">
              <a:solidFill>
                <a:srgbClr val="FF0000"/>
              </a:solidFill>
              <a:latin typeface="+mj-lt"/>
            </a:endParaRPr>
          </a:p>
        </p:txBody>
      </p:sp>
    </p:spTree>
    <p:extLst>
      <p:ext uri="{BB962C8B-B14F-4D97-AF65-F5344CB8AC3E}">
        <p14:creationId xmlns:p14="http://schemas.microsoft.com/office/powerpoint/2010/main" val="10185471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US" sz="4000" dirty="0" smtClean="0"/>
              <a:t>Statistical Inference</a:t>
            </a:r>
            <a:endParaRPr lang="en" sz="4000" dirty="0"/>
          </a:p>
        </p:txBody>
      </p:sp>
      <p:pic>
        <p:nvPicPr>
          <p:cNvPr id="2" name="Picture 1"/>
          <p:cNvPicPr>
            <a:picLocks noChangeAspect="1"/>
          </p:cNvPicPr>
          <p:nvPr/>
        </p:nvPicPr>
        <p:blipFill>
          <a:blip r:embed="rId3"/>
          <a:stretch>
            <a:fillRect/>
          </a:stretch>
        </p:blipFill>
        <p:spPr>
          <a:xfrm>
            <a:off x="1447800" y="1993901"/>
            <a:ext cx="6392316" cy="4326709"/>
          </a:xfrm>
          <a:prstGeom prst="rect">
            <a:avLst/>
          </a:prstGeom>
        </p:spPr>
      </p:pic>
      <p:pic>
        <p:nvPicPr>
          <p:cNvPr id="5" name="Picture 4" descr="numu.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1346201"/>
            <a:ext cx="6743700" cy="571500"/>
          </a:xfrm>
          <a:prstGeom prst="rect">
            <a:avLst/>
          </a:prstGeom>
        </p:spPr>
      </p:pic>
      <p:sp>
        <p:nvSpPr>
          <p:cNvPr id="7" name="TextBox 6"/>
          <p:cNvSpPr txBox="1"/>
          <p:nvPr/>
        </p:nvSpPr>
        <p:spPr>
          <a:xfrm>
            <a:off x="4572000" y="2349500"/>
            <a:ext cx="2819400" cy="461665"/>
          </a:xfrm>
          <a:prstGeom prst="rect">
            <a:avLst/>
          </a:prstGeom>
          <a:noFill/>
        </p:spPr>
        <p:txBody>
          <a:bodyPr wrap="square" rtlCol="0">
            <a:spAutoFit/>
          </a:bodyPr>
          <a:lstStyle/>
          <a:p>
            <a:r>
              <a:rPr lang="en-US" sz="2400" dirty="0" smtClean="0">
                <a:solidFill>
                  <a:srgbClr val="FF0000"/>
                </a:solidFill>
              </a:rPr>
              <a:t>33 events selected</a:t>
            </a:r>
            <a:endParaRPr lang="en-US" sz="2400" dirty="0">
              <a:solidFill>
                <a:srgbClr val="FF0000"/>
              </a:solidFill>
            </a:endParaRPr>
          </a:p>
        </p:txBody>
      </p:sp>
      <p:sp>
        <p:nvSpPr>
          <p:cNvPr id="3" name="TextBox 2"/>
          <p:cNvSpPr txBox="1"/>
          <p:nvPr/>
        </p:nvSpPr>
        <p:spPr>
          <a:xfrm>
            <a:off x="3321050" y="3806010"/>
            <a:ext cx="1695450" cy="338554"/>
          </a:xfrm>
          <a:prstGeom prst="rect">
            <a:avLst/>
          </a:prstGeom>
          <a:noFill/>
        </p:spPr>
        <p:txBody>
          <a:bodyPr wrap="square" rtlCol="0">
            <a:spAutoFit/>
          </a:bodyPr>
          <a:lstStyle/>
          <a:p>
            <a:r>
              <a:rPr lang="el-GR" sz="1600" dirty="0" smtClean="0">
                <a:solidFill>
                  <a:srgbClr val="FF0000"/>
                </a:solidFill>
              </a:rPr>
              <a:t>Χ</a:t>
            </a:r>
            <a:r>
              <a:rPr lang="en-US" sz="1600" baseline="30000" dirty="0" smtClean="0">
                <a:solidFill>
                  <a:srgbClr val="FF0000"/>
                </a:solidFill>
              </a:rPr>
              <a:t>2</a:t>
            </a:r>
            <a:r>
              <a:rPr lang="en-US" sz="1600" dirty="0" smtClean="0">
                <a:solidFill>
                  <a:srgbClr val="FF0000"/>
                </a:solidFill>
              </a:rPr>
              <a:t>=12.64/16 </a:t>
            </a:r>
            <a:r>
              <a:rPr lang="en-US" sz="1600" dirty="0" err="1" smtClean="0">
                <a:solidFill>
                  <a:srgbClr val="FF0000"/>
                </a:solidFill>
              </a:rPr>
              <a:t>dof</a:t>
            </a:r>
            <a:endParaRPr lang="en-US" sz="1600" dirty="0">
              <a:solidFill>
                <a:srgbClr val="FF0000"/>
              </a:solidFill>
            </a:endParaRPr>
          </a:p>
        </p:txBody>
      </p:sp>
    </p:spTree>
    <p:extLst>
      <p:ext uri="{BB962C8B-B14F-4D97-AF65-F5344CB8AC3E}">
        <p14:creationId xmlns:p14="http://schemas.microsoft.com/office/powerpoint/2010/main" val="34855197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786150" y="220326"/>
            <a:ext cx="7571700" cy="936899"/>
          </a:xfrm>
          <a:prstGeom prst="rect">
            <a:avLst/>
          </a:prstGeom>
        </p:spPr>
        <p:txBody>
          <a:bodyPr lIns="91425" tIns="91425" rIns="91425" bIns="91425" anchor="b" anchorCtr="0">
            <a:noAutofit/>
          </a:bodyPr>
          <a:lstStyle/>
          <a:p>
            <a:pPr lvl="0" rtl="0">
              <a:spcBef>
                <a:spcPts val="0"/>
              </a:spcBef>
              <a:buNone/>
            </a:pPr>
            <a:r>
              <a:rPr lang="en-US" sz="4000" dirty="0" smtClean="0"/>
              <a:t>Statistical Inference</a:t>
            </a:r>
            <a:endParaRPr lang="en" sz="4000" dirty="0"/>
          </a:p>
        </p:txBody>
      </p:sp>
      <p:pic>
        <p:nvPicPr>
          <p:cNvPr id="2" name="Picture 1"/>
          <p:cNvPicPr>
            <a:picLocks noChangeAspect="1"/>
          </p:cNvPicPr>
          <p:nvPr/>
        </p:nvPicPr>
        <p:blipFill>
          <a:blip r:embed="rId3"/>
          <a:stretch>
            <a:fillRect/>
          </a:stretch>
        </p:blipFill>
        <p:spPr>
          <a:xfrm>
            <a:off x="3508942" y="1308100"/>
            <a:ext cx="5646507" cy="3824225"/>
          </a:xfrm>
          <a:prstGeom prst="rect">
            <a:avLst/>
          </a:prstGeom>
        </p:spPr>
      </p:pic>
      <p:pic>
        <p:nvPicPr>
          <p:cNvPr id="3" name="Picture 2" descr="numu_result_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50" y="2261135"/>
            <a:ext cx="3252450" cy="881067"/>
          </a:xfrm>
          <a:prstGeom prst="rect">
            <a:avLst/>
          </a:prstGeom>
        </p:spPr>
      </p:pic>
      <p:pic>
        <p:nvPicPr>
          <p:cNvPr id="4" name="Picture 3" descr="numu_result_2.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50" y="3142203"/>
            <a:ext cx="3252450" cy="635536"/>
          </a:xfrm>
          <a:prstGeom prst="rect">
            <a:avLst/>
          </a:prstGeom>
        </p:spPr>
      </p:pic>
      <p:sp>
        <p:nvSpPr>
          <p:cNvPr id="6" name="TextBox 5"/>
          <p:cNvSpPr txBox="1"/>
          <p:nvPr/>
        </p:nvSpPr>
        <p:spPr>
          <a:xfrm>
            <a:off x="113050" y="3777739"/>
            <a:ext cx="3252450"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dirty="0"/>
              <a:t>6.5% measurement uncertainty</a:t>
            </a:r>
          </a:p>
        </p:txBody>
      </p:sp>
      <p:sp>
        <p:nvSpPr>
          <p:cNvPr id="7" name="Content Placeholder 2"/>
          <p:cNvSpPr txBox="1">
            <a:spLocks/>
          </p:cNvSpPr>
          <p:nvPr/>
        </p:nvSpPr>
        <p:spPr>
          <a:xfrm>
            <a:off x="151190" y="5368898"/>
            <a:ext cx="8952163" cy="689002"/>
          </a:xfrm>
          <a:prstGeom prst="rect">
            <a:avLst/>
          </a:prstGeom>
          <a:noFill/>
          <a:ln>
            <a:noFill/>
          </a:ln>
        </p:spPr>
        <p:txBody>
          <a:bodyPr lIns="91425" tIns="91425" rIns="91425" bIns="91425"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Clr>
                <a:srgbClr val="CFD8DC"/>
              </a:buClr>
              <a:buSzPct val="100000"/>
              <a:buFont typeface="Source Sans Pro"/>
              <a:buChar char="◎"/>
              <a:defRPr sz="2600" b="0" i="0" u="none" strike="noStrike" cap="none" baseline="0">
                <a:solidFill>
                  <a:srgbClr val="263238"/>
                </a:solidFill>
                <a:latin typeface="Source Sans Pro"/>
                <a:ea typeface="Source Sans Pro"/>
                <a:cs typeface="Source Sans Pro"/>
                <a:sym typeface="Source Sans Pro"/>
                <a:rtl val="0"/>
              </a:defRPr>
            </a:lvl1pPr>
            <a:lvl2pPr marR="0" algn="l" rtl="0">
              <a:lnSpc>
                <a:spcPct val="100000"/>
              </a:lnSpc>
              <a:spcBef>
                <a:spcPts val="0"/>
              </a:spcBef>
              <a:spcAft>
                <a:spcPts val="0"/>
              </a:spcAft>
              <a:buClr>
                <a:srgbClr val="CFD8DC"/>
              </a:buClr>
              <a:buSzPct val="100000"/>
              <a:buFont typeface="Source Sans Pro"/>
              <a:buChar char="○"/>
              <a:defRPr sz="2600" b="0" i="0" u="none" strike="noStrike" cap="none" baseline="0">
                <a:solidFill>
                  <a:srgbClr val="263238"/>
                </a:solidFill>
                <a:latin typeface="Source Sans Pro"/>
                <a:ea typeface="Source Sans Pro"/>
                <a:cs typeface="Source Sans Pro"/>
                <a:sym typeface="Source Sans Pro"/>
                <a:rtl val="0"/>
              </a:defRPr>
            </a:lvl2pPr>
            <a:lvl3pPr marR="0" algn="l" rtl="0">
              <a:lnSpc>
                <a:spcPct val="100000"/>
              </a:lnSpc>
              <a:spcBef>
                <a:spcPts val="0"/>
              </a:spcBef>
              <a:spcAft>
                <a:spcPts val="0"/>
              </a:spcAft>
              <a:buClr>
                <a:srgbClr val="CFD8DC"/>
              </a:buClr>
              <a:buSzPct val="100000"/>
              <a:buFont typeface="Source Sans Pro"/>
              <a:buChar char="◉"/>
              <a:defRPr sz="2600" b="0" i="0" u="none" strike="noStrike" cap="none" baseline="0">
                <a:solidFill>
                  <a:srgbClr val="263238"/>
                </a:solidFill>
                <a:latin typeface="Source Sans Pro"/>
                <a:ea typeface="Source Sans Pro"/>
                <a:cs typeface="Source Sans Pro"/>
                <a:sym typeface="Source Sans Pro"/>
                <a:rtl val="0"/>
              </a:defRPr>
            </a:lvl3pPr>
            <a:lvl4pPr marR="0" algn="l" rtl="0">
              <a:lnSpc>
                <a:spcPct val="100000"/>
              </a:lnSpc>
              <a:spcBef>
                <a:spcPts val="0"/>
              </a:spcBef>
              <a:spcAft>
                <a:spcPts val="0"/>
              </a:spcAft>
              <a:buClr>
                <a:srgbClr val="CFD8DC"/>
              </a:buClr>
              <a:buSzPct val="100000"/>
              <a:buFont typeface="Source Sans Pro"/>
              <a:buNone/>
              <a:defRPr sz="2600" b="0" i="0" u="none" strike="noStrike" cap="none" baseline="0">
                <a:solidFill>
                  <a:srgbClr val="263238"/>
                </a:solidFill>
                <a:latin typeface="Source Sans Pro"/>
                <a:ea typeface="Source Sans Pro"/>
                <a:cs typeface="Source Sans Pro"/>
                <a:sym typeface="Source Sans Pro"/>
                <a:rtl val="0"/>
              </a:defRPr>
            </a:lvl4pPr>
            <a:lvl5pPr marR="0" algn="l" rtl="0">
              <a:lnSpc>
                <a:spcPct val="100000"/>
              </a:lnSpc>
              <a:spcBef>
                <a:spcPts val="0"/>
              </a:spcBef>
              <a:spcAft>
                <a:spcPts val="0"/>
              </a:spcAft>
              <a:buClr>
                <a:srgbClr val="CFD8DC"/>
              </a:buClr>
              <a:buSzPct val="100000"/>
              <a:buFont typeface="Source Sans Pro"/>
              <a:buNone/>
              <a:defRPr sz="2600" b="0" i="0" u="none" strike="noStrike" cap="none" baseline="0">
                <a:solidFill>
                  <a:srgbClr val="263238"/>
                </a:solidFill>
                <a:latin typeface="Source Sans Pro"/>
                <a:ea typeface="Source Sans Pro"/>
                <a:cs typeface="Source Sans Pro"/>
                <a:sym typeface="Source Sans Pro"/>
                <a:rtl val="0"/>
              </a:defRPr>
            </a:lvl5pPr>
            <a:lvl6pPr marR="0" algn="l" rtl="0">
              <a:lnSpc>
                <a:spcPct val="100000"/>
              </a:lnSpc>
              <a:spcBef>
                <a:spcPts val="0"/>
              </a:spcBef>
              <a:spcAft>
                <a:spcPts val="0"/>
              </a:spcAft>
              <a:buClr>
                <a:srgbClr val="CFD8DC"/>
              </a:buClr>
              <a:buSzPct val="100000"/>
              <a:buFont typeface="Source Sans Pro"/>
              <a:buNone/>
              <a:defRPr sz="2600" b="0" i="0" u="none" strike="noStrike" cap="none" baseline="0">
                <a:solidFill>
                  <a:srgbClr val="263238"/>
                </a:solidFill>
                <a:latin typeface="Source Sans Pro"/>
                <a:ea typeface="Source Sans Pro"/>
                <a:cs typeface="Source Sans Pro"/>
                <a:sym typeface="Source Sans Pro"/>
                <a:rtl val="0"/>
              </a:defRPr>
            </a:lvl6pPr>
            <a:lvl7pPr marR="0" algn="l" rtl="0">
              <a:lnSpc>
                <a:spcPct val="100000"/>
              </a:lnSpc>
              <a:spcBef>
                <a:spcPts val="0"/>
              </a:spcBef>
              <a:spcAft>
                <a:spcPts val="0"/>
              </a:spcAft>
              <a:buClr>
                <a:srgbClr val="CFD8DC"/>
              </a:buClr>
              <a:buSzPct val="100000"/>
              <a:buFont typeface="Source Sans Pro"/>
              <a:buNone/>
              <a:defRPr sz="2600" b="0" i="0" u="none" strike="noStrike" cap="none" baseline="0">
                <a:solidFill>
                  <a:srgbClr val="263238"/>
                </a:solidFill>
                <a:latin typeface="Source Sans Pro"/>
                <a:ea typeface="Source Sans Pro"/>
                <a:cs typeface="Source Sans Pro"/>
                <a:sym typeface="Source Sans Pro"/>
                <a:rtl val="0"/>
              </a:defRPr>
            </a:lvl7pPr>
            <a:lvl8pPr marR="0" algn="l" rtl="0">
              <a:lnSpc>
                <a:spcPct val="100000"/>
              </a:lnSpc>
              <a:spcBef>
                <a:spcPts val="0"/>
              </a:spcBef>
              <a:spcAft>
                <a:spcPts val="0"/>
              </a:spcAft>
              <a:buClr>
                <a:srgbClr val="CFD8DC"/>
              </a:buClr>
              <a:buSzPct val="100000"/>
              <a:buFont typeface="Source Sans Pro"/>
              <a:buNone/>
              <a:defRPr sz="2600" b="0" i="0" u="none" strike="noStrike" cap="none" baseline="0">
                <a:solidFill>
                  <a:srgbClr val="263238"/>
                </a:solidFill>
                <a:latin typeface="Source Sans Pro"/>
                <a:ea typeface="Source Sans Pro"/>
                <a:cs typeface="Source Sans Pro"/>
                <a:sym typeface="Source Sans Pro"/>
                <a:rtl val="0"/>
              </a:defRPr>
            </a:lvl8pPr>
            <a:lvl9pPr marR="0" algn="l" rtl="0">
              <a:lnSpc>
                <a:spcPct val="100000"/>
              </a:lnSpc>
              <a:spcBef>
                <a:spcPts val="0"/>
              </a:spcBef>
              <a:spcAft>
                <a:spcPts val="0"/>
              </a:spcAft>
              <a:buClr>
                <a:srgbClr val="CFD8DC"/>
              </a:buClr>
              <a:buSzPct val="100000"/>
              <a:buFont typeface="Source Sans Pro"/>
              <a:buNone/>
              <a:defRPr sz="2600" b="0" i="0" u="none" strike="noStrike" cap="none" baseline="0">
                <a:solidFill>
                  <a:srgbClr val="263238"/>
                </a:solidFill>
                <a:latin typeface="Source Sans Pro"/>
                <a:ea typeface="Source Sans Pro"/>
                <a:cs typeface="Source Sans Pro"/>
                <a:sym typeface="Source Sans Pro"/>
                <a:rtl val="0"/>
              </a:defRPr>
            </a:lvl9pPr>
          </a:lstStyle>
          <a:p>
            <a:r>
              <a:rPr lang="en-US" dirty="0" smtClean="0"/>
              <a:t>Will collect ×12 more </a:t>
            </a:r>
            <a:r>
              <a:rPr lang="en-US" b="1" dirty="0" smtClean="0"/>
              <a:t>statistics </a:t>
            </a:r>
            <a:r>
              <a:rPr lang="en-US" dirty="0" smtClean="0"/>
              <a:t>to improve the precision</a:t>
            </a:r>
            <a:endParaRPr lang="en-US" dirty="0"/>
          </a:p>
        </p:txBody>
      </p:sp>
    </p:spTree>
    <p:extLst>
      <p:ext uri="{BB962C8B-B14F-4D97-AF65-F5344CB8AC3E}">
        <p14:creationId xmlns:p14="http://schemas.microsoft.com/office/powerpoint/2010/main" val="25502090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US" sz="2800" dirty="0" smtClean="0"/>
              <a:t>Hint, Evidence and Discovery</a:t>
            </a:r>
            <a:endParaRPr lang="en" sz="2800" dirty="0"/>
          </a:p>
        </p:txBody>
      </p:sp>
      <p:graphicFrame>
        <p:nvGraphicFramePr>
          <p:cNvPr id="4" name="Table 3"/>
          <p:cNvGraphicFramePr>
            <a:graphicFrameLocks noGrp="1"/>
          </p:cNvGraphicFramePr>
          <p:nvPr>
            <p:extLst>
              <p:ext uri="{D42A27DB-BD31-4B8C-83A1-F6EECF244321}">
                <p14:modId xmlns:p14="http://schemas.microsoft.com/office/powerpoint/2010/main" val="2514468078"/>
              </p:ext>
            </p:extLst>
          </p:nvPr>
        </p:nvGraphicFramePr>
        <p:xfrm>
          <a:off x="1295400" y="1625600"/>
          <a:ext cx="7556499" cy="4330698"/>
        </p:xfrm>
        <a:graphic>
          <a:graphicData uri="http://schemas.openxmlformats.org/drawingml/2006/table">
            <a:tbl>
              <a:tblPr firstRow="1" bandRow="1">
                <a:tableStyleId>{3C2FFA5D-87B4-456A-9821-1D502468CF0F}</a:tableStyleId>
              </a:tblPr>
              <a:tblGrid>
                <a:gridCol w="2518833"/>
                <a:gridCol w="2518833"/>
                <a:gridCol w="2518833"/>
              </a:tblGrid>
              <a:tr h="721783">
                <a:tc>
                  <a:txBody>
                    <a:bodyPr/>
                    <a:lstStyle/>
                    <a:p>
                      <a:pPr algn="ctr"/>
                      <a:r>
                        <a:rPr lang="en-US" sz="1800" dirty="0" smtClean="0"/>
                        <a:t>P-value</a:t>
                      </a:r>
                      <a:endParaRPr lang="en-US" sz="1800" dirty="0"/>
                    </a:p>
                  </a:txBody>
                  <a:tcPr/>
                </a:tc>
                <a:tc>
                  <a:txBody>
                    <a:bodyPr/>
                    <a:lstStyle/>
                    <a:p>
                      <a:pPr algn="ctr"/>
                      <a:r>
                        <a:rPr lang="en-US" sz="1800" dirty="0" err="1" smtClean="0"/>
                        <a:t>σ</a:t>
                      </a:r>
                      <a:r>
                        <a:rPr lang="en-US" sz="1800" dirty="0" smtClean="0"/>
                        <a:t> </a:t>
                      </a:r>
                    </a:p>
                    <a:p>
                      <a:pPr algn="ctr"/>
                      <a:r>
                        <a:rPr lang="en-US" sz="1800" dirty="0" smtClean="0"/>
                        <a:t>(standard deviation)</a:t>
                      </a:r>
                      <a:endParaRPr lang="en-US" sz="1800" dirty="0"/>
                    </a:p>
                  </a:txBody>
                  <a:tcPr/>
                </a:tc>
                <a:tc>
                  <a:txBody>
                    <a:bodyPr/>
                    <a:lstStyle/>
                    <a:p>
                      <a:pPr algn="ctr"/>
                      <a:endParaRPr lang="en-US" sz="1800"/>
                    </a:p>
                  </a:txBody>
                  <a:tcPr/>
                </a:tc>
              </a:tr>
              <a:tr h="721783">
                <a:tc>
                  <a:txBody>
                    <a:bodyPr/>
                    <a:lstStyle/>
                    <a:p>
                      <a:pPr algn="ctr"/>
                      <a:r>
                        <a:rPr lang="en-US" sz="1800" dirty="0" smtClean="0"/>
                        <a:t>0.3173</a:t>
                      </a:r>
                      <a:endParaRPr lang="en-US" sz="1800" dirty="0"/>
                    </a:p>
                  </a:txBody>
                  <a:tcPr/>
                </a:tc>
                <a:tc>
                  <a:txBody>
                    <a:bodyPr/>
                    <a:lstStyle/>
                    <a:p>
                      <a:pPr algn="ctr"/>
                      <a:r>
                        <a:rPr lang="en-US" sz="1800" dirty="0" smtClean="0"/>
                        <a:t>1</a:t>
                      </a:r>
                      <a:endParaRPr lang="en-US" sz="1800" dirty="0"/>
                    </a:p>
                  </a:txBody>
                  <a:tcPr/>
                </a:tc>
                <a:tc>
                  <a:txBody>
                    <a:bodyPr/>
                    <a:lstStyle/>
                    <a:p>
                      <a:pPr algn="ctr"/>
                      <a:r>
                        <a:rPr lang="en-US" sz="1800" dirty="0" smtClean="0"/>
                        <a:t>Hint</a:t>
                      </a:r>
                      <a:endParaRPr lang="en-US" sz="1800" dirty="0"/>
                    </a:p>
                  </a:txBody>
                  <a:tcPr/>
                </a:tc>
              </a:tr>
              <a:tr h="7217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4.55</a:t>
                      </a:r>
                      <a:r>
                        <a:rPr lang="en-US" sz="1800" dirty="0" smtClean="0">
                          <a:solidFill>
                            <a:schemeClr val="tx1"/>
                          </a:solidFill>
                          <a:latin typeface="Roboto Slab"/>
                          <a:ea typeface="Roboto Slab"/>
                          <a:cs typeface="Roboto Slab"/>
                          <a:sym typeface="Roboto Slab"/>
                        </a:rPr>
                        <a:t>×10</a:t>
                      </a:r>
                      <a:r>
                        <a:rPr lang="en-US" sz="1800" baseline="30000" dirty="0" smtClean="0">
                          <a:solidFill>
                            <a:schemeClr val="tx1"/>
                          </a:solidFill>
                          <a:latin typeface="Roboto Slab"/>
                          <a:ea typeface="Roboto Slab"/>
                          <a:cs typeface="Roboto Slab"/>
                          <a:sym typeface="Roboto Slab"/>
                        </a:rPr>
                        <a:t>-2</a:t>
                      </a:r>
                      <a:endParaRPr lang="en" sz="1800" baseline="30000" dirty="0" smtClean="0">
                        <a:solidFill>
                          <a:schemeClr val="tx1"/>
                        </a:solidFill>
                        <a:latin typeface="Roboto Slab"/>
                        <a:ea typeface="Roboto Slab"/>
                        <a:cs typeface="Roboto Slab"/>
                        <a:sym typeface="Roboto Slab"/>
                      </a:endParaRPr>
                    </a:p>
                  </a:txBody>
                  <a:tcPr/>
                </a:tc>
                <a:tc>
                  <a:txBody>
                    <a:bodyPr/>
                    <a:lstStyle/>
                    <a:p>
                      <a:pPr algn="ctr"/>
                      <a:r>
                        <a:rPr lang="en-US" sz="1800" dirty="0" smtClean="0"/>
                        <a:t>2</a:t>
                      </a:r>
                      <a:endParaRPr lang="en-US" sz="1800" dirty="0"/>
                    </a:p>
                  </a:txBody>
                  <a:tcPr/>
                </a:tc>
                <a:tc>
                  <a:txBody>
                    <a:bodyPr/>
                    <a:lstStyle/>
                    <a:p>
                      <a:pPr algn="ctr"/>
                      <a:r>
                        <a:rPr lang="en-US" sz="1800" dirty="0" smtClean="0"/>
                        <a:t>Hint</a:t>
                      </a:r>
                      <a:endParaRPr lang="en-US" sz="1800" dirty="0"/>
                    </a:p>
                  </a:txBody>
                  <a:tcPr/>
                </a:tc>
              </a:tr>
              <a:tr h="7217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2.7</a:t>
                      </a:r>
                      <a:r>
                        <a:rPr lang="en-US" sz="1800" dirty="0" smtClean="0">
                          <a:solidFill>
                            <a:schemeClr val="tx1"/>
                          </a:solidFill>
                          <a:latin typeface="Roboto Slab"/>
                          <a:ea typeface="Roboto Slab"/>
                          <a:cs typeface="Roboto Slab"/>
                          <a:sym typeface="Roboto Slab"/>
                        </a:rPr>
                        <a:t>×10</a:t>
                      </a:r>
                      <a:r>
                        <a:rPr lang="en-US" sz="1800" baseline="30000" dirty="0" smtClean="0">
                          <a:solidFill>
                            <a:schemeClr val="tx1"/>
                          </a:solidFill>
                          <a:latin typeface="Roboto Slab"/>
                          <a:ea typeface="Roboto Slab"/>
                          <a:cs typeface="Roboto Slab"/>
                          <a:sym typeface="Roboto Slab"/>
                        </a:rPr>
                        <a:t>-3</a:t>
                      </a:r>
                      <a:endParaRPr lang="en" sz="1800" baseline="30000" dirty="0" smtClean="0">
                        <a:solidFill>
                          <a:schemeClr val="tx1"/>
                        </a:solidFill>
                        <a:latin typeface="Roboto Slab"/>
                        <a:ea typeface="Roboto Slab"/>
                        <a:cs typeface="Roboto Slab"/>
                        <a:sym typeface="Roboto Slab"/>
                      </a:endParaRPr>
                    </a:p>
                  </a:txBody>
                  <a:tcPr/>
                </a:tc>
                <a:tc>
                  <a:txBody>
                    <a:bodyPr/>
                    <a:lstStyle/>
                    <a:p>
                      <a:pPr algn="ctr"/>
                      <a:r>
                        <a:rPr lang="en-US" sz="1800" dirty="0" smtClean="0"/>
                        <a:t>3</a:t>
                      </a:r>
                      <a:endParaRPr lang="en-US" sz="1800" dirty="0"/>
                    </a:p>
                  </a:txBody>
                  <a:tcPr/>
                </a:tc>
                <a:tc>
                  <a:txBody>
                    <a:bodyPr/>
                    <a:lstStyle/>
                    <a:p>
                      <a:pPr algn="ctr"/>
                      <a:r>
                        <a:rPr lang="en-US" sz="1800" dirty="0" smtClean="0"/>
                        <a:t>Evidence</a:t>
                      </a:r>
                      <a:endParaRPr lang="en-US" sz="1800" dirty="0"/>
                    </a:p>
                  </a:txBody>
                  <a:tcPr/>
                </a:tc>
              </a:tr>
              <a:tr h="7217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mn-lt"/>
                          <a:ea typeface="+mn-ea"/>
                          <a:cs typeface="+mn-cs"/>
                          <a:sym typeface="Arial"/>
                        </a:rPr>
                        <a:t>6.3</a:t>
                      </a:r>
                      <a:r>
                        <a:rPr lang="en-US" sz="1800" dirty="0" smtClean="0">
                          <a:solidFill>
                            <a:schemeClr val="tx1"/>
                          </a:solidFill>
                          <a:latin typeface="Roboto Slab"/>
                          <a:ea typeface="Roboto Slab"/>
                          <a:cs typeface="Roboto Slab"/>
                          <a:sym typeface="Roboto Slab"/>
                        </a:rPr>
                        <a:t>×10</a:t>
                      </a:r>
                      <a:r>
                        <a:rPr lang="en-US" sz="1800" baseline="30000" dirty="0" smtClean="0">
                          <a:solidFill>
                            <a:schemeClr val="tx1"/>
                          </a:solidFill>
                          <a:latin typeface="Roboto Slab"/>
                          <a:ea typeface="Roboto Slab"/>
                          <a:cs typeface="Roboto Slab"/>
                          <a:sym typeface="Roboto Slab"/>
                        </a:rPr>
                        <a:t>-5</a:t>
                      </a:r>
                      <a:endParaRPr lang="en" sz="1800" baseline="30000" dirty="0" smtClean="0">
                        <a:solidFill>
                          <a:schemeClr val="tx1"/>
                        </a:solidFill>
                        <a:latin typeface="Roboto Slab"/>
                        <a:ea typeface="Roboto Slab"/>
                        <a:cs typeface="Roboto Slab"/>
                        <a:sym typeface="Roboto Slab"/>
                      </a:endParaRPr>
                    </a:p>
                  </a:txBody>
                  <a:tcPr/>
                </a:tc>
                <a:tc>
                  <a:txBody>
                    <a:bodyPr/>
                    <a:lstStyle/>
                    <a:p>
                      <a:pPr algn="ctr"/>
                      <a:r>
                        <a:rPr lang="en-US" sz="1800" dirty="0" smtClean="0"/>
                        <a:t>4</a:t>
                      </a:r>
                      <a:endParaRPr lang="en-US" sz="1800" dirty="0"/>
                    </a:p>
                  </a:txBody>
                  <a:tcPr/>
                </a:tc>
                <a:tc>
                  <a:txBody>
                    <a:bodyPr/>
                    <a:lstStyle/>
                    <a:p>
                      <a:pPr algn="ctr"/>
                      <a:r>
                        <a:rPr lang="en-US" sz="1800" dirty="0" smtClean="0"/>
                        <a:t>Evidence</a:t>
                      </a:r>
                      <a:endParaRPr lang="en-US" sz="1800" dirty="0"/>
                    </a:p>
                  </a:txBody>
                  <a:tcPr/>
                </a:tc>
              </a:tr>
              <a:tr h="7217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0000"/>
                          </a:solidFill>
                        </a:rPr>
                        <a:t>5.7</a:t>
                      </a:r>
                      <a:r>
                        <a:rPr lang="en-US" sz="1800" dirty="0" smtClean="0">
                          <a:solidFill>
                            <a:srgbClr val="FF0000"/>
                          </a:solidFill>
                          <a:latin typeface="Roboto Slab"/>
                          <a:ea typeface="Roboto Slab"/>
                          <a:cs typeface="Roboto Slab"/>
                          <a:sym typeface="Roboto Slab"/>
                        </a:rPr>
                        <a:t>×10</a:t>
                      </a:r>
                      <a:r>
                        <a:rPr lang="en-US" sz="1800" baseline="30000" dirty="0" smtClean="0">
                          <a:solidFill>
                            <a:srgbClr val="FF0000"/>
                          </a:solidFill>
                          <a:latin typeface="Roboto Slab"/>
                          <a:ea typeface="Roboto Slab"/>
                          <a:cs typeface="Roboto Slab"/>
                          <a:sym typeface="Roboto Slab"/>
                        </a:rPr>
                        <a:t>-7</a:t>
                      </a:r>
                      <a:endParaRPr lang="en" sz="1800" baseline="30000" dirty="0" smtClean="0">
                        <a:solidFill>
                          <a:srgbClr val="FF0000"/>
                        </a:solidFill>
                        <a:latin typeface="Roboto Slab"/>
                        <a:ea typeface="Roboto Slab"/>
                        <a:cs typeface="Roboto Slab"/>
                        <a:sym typeface="Roboto Slab"/>
                      </a:endParaRPr>
                    </a:p>
                  </a:txBody>
                  <a:tcPr/>
                </a:tc>
                <a:tc>
                  <a:txBody>
                    <a:bodyPr/>
                    <a:lstStyle/>
                    <a:p>
                      <a:pPr algn="ctr"/>
                      <a:r>
                        <a:rPr lang="en-US" sz="1800" dirty="0" smtClean="0">
                          <a:solidFill>
                            <a:srgbClr val="FF0000"/>
                          </a:solidFill>
                        </a:rPr>
                        <a:t>5</a:t>
                      </a:r>
                      <a:endParaRPr lang="en-US" sz="1800" dirty="0">
                        <a:solidFill>
                          <a:srgbClr val="FF0000"/>
                        </a:solidFill>
                      </a:endParaRPr>
                    </a:p>
                  </a:txBody>
                  <a:tcPr/>
                </a:tc>
                <a:tc>
                  <a:txBody>
                    <a:bodyPr/>
                    <a:lstStyle/>
                    <a:p>
                      <a:pPr algn="ctr"/>
                      <a:r>
                        <a:rPr lang="en-US" sz="1800" dirty="0" smtClean="0">
                          <a:solidFill>
                            <a:srgbClr val="FF0000"/>
                          </a:solidFill>
                        </a:rPr>
                        <a:t>Discovery</a:t>
                      </a:r>
                      <a:endParaRPr lang="en-US" sz="1800" dirty="0">
                        <a:solidFill>
                          <a:srgbClr val="FF0000"/>
                        </a:solidFill>
                      </a:endParaRPr>
                    </a:p>
                  </a:txBody>
                  <a:tcPr/>
                </a:tc>
              </a:tr>
            </a:tbl>
          </a:graphicData>
        </a:graphic>
      </p:graphicFrame>
    </p:spTree>
    <p:extLst>
      <p:ext uri="{BB962C8B-B14F-4D97-AF65-F5344CB8AC3E}">
        <p14:creationId xmlns:p14="http://schemas.microsoft.com/office/powerpoint/2010/main" val="21864561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Title 1"/>
          <p:cNvSpPr>
            <a:spLocks noGrp="1"/>
          </p:cNvSpPr>
          <p:nvPr>
            <p:ph type="title"/>
          </p:nvPr>
        </p:nvSpPr>
        <p:spPr>
          <a:xfrm>
            <a:off x="684550" y="91597"/>
            <a:ext cx="7571700" cy="679942"/>
          </a:xfrm>
        </p:spPr>
        <p:txBody>
          <a:bodyPr/>
          <a:lstStyle/>
          <a:p>
            <a:r>
              <a:rPr lang="en-US" sz="2800" dirty="0" smtClean="0"/>
              <a:t>Monte Carlo Simulation</a:t>
            </a:r>
            <a:endParaRPr lang="en-US" sz="2800" dirty="0"/>
          </a:p>
        </p:txBody>
      </p:sp>
      <p:sp>
        <p:nvSpPr>
          <p:cNvPr id="6" name="Shape 95"/>
          <p:cNvSpPr txBox="1">
            <a:spLocks noGrp="1"/>
          </p:cNvSpPr>
          <p:nvPr>
            <p:ph type="body" idx="1"/>
          </p:nvPr>
        </p:nvSpPr>
        <p:spPr>
          <a:xfrm>
            <a:off x="199750" y="600506"/>
            <a:ext cx="8639450" cy="5533594"/>
          </a:xfrm>
          <a:prstGeom prst="rect">
            <a:avLst/>
          </a:prstGeom>
        </p:spPr>
        <p:txBody>
          <a:bodyPr lIns="91425" tIns="91425" rIns="91425" bIns="91425" anchor="t" anchorCtr="0">
            <a:noAutofit/>
          </a:bodyPr>
          <a:lstStyle/>
          <a:p>
            <a:pPr marL="457200" lvl="0" indent="-228600"/>
            <a:r>
              <a:rPr lang="en-US" sz="2000" dirty="0" smtClean="0">
                <a:solidFill>
                  <a:srgbClr val="0000FF"/>
                </a:solidFill>
              </a:rPr>
              <a:t>Monte Carlo simulation is used across the entire experiment, from experiment design, to statistical data analysis</a:t>
            </a:r>
          </a:p>
          <a:p>
            <a:pPr marL="457200" lvl="0" indent="-228600"/>
            <a:r>
              <a:rPr lang="en-US" sz="2000" dirty="0" smtClean="0">
                <a:solidFill>
                  <a:srgbClr val="0000FF"/>
                </a:solidFill>
              </a:rPr>
              <a:t>Experiment design </a:t>
            </a:r>
          </a:p>
          <a:p>
            <a:pPr marL="228600" lvl="0">
              <a:buNone/>
            </a:pPr>
            <a:r>
              <a:rPr lang="en-US" sz="1800" dirty="0" smtClean="0"/>
              <a:t>          Estimate the experiment parameters and physics reaches before   </a:t>
            </a:r>
          </a:p>
          <a:p>
            <a:pPr marL="228600" lvl="0">
              <a:buNone/>
            </a:pPr>
            <a:r>
              <a:rPr lang="en-US" sz="1800" dirty="0"/>
              <a:t> </a:t>
            </a:r>
            <a:r>
              <a:rPr lang="en-US" sz="1800" dirty="0" smtClean="0"/>
              <a:t>         conducting the experiment which is similar to “determine </a:t>
            </a:r>
            <a:r>
              <a:rPr lang="en-US" sz="1800" dirty="0"/>
              <a:t>the sample </a:t>
            </a:r>
            <a:r>
              <a:rPr lang="en-US" sz="1800" dirty="0" smtClean="0"/>
              <a:t>size”</a:t>
            </a:r>
            <a:endParaRPr lang="en-US" sz="1800" dirty="0" smtClean="0">
              <a:solidFill>
                <a:srgbClr val="0000FF"/>
              </a:solidFill>
            </a:endParaRPr>
          </a:p>
          <a:p>
            <a:pPr marL="457200" lvl="0" indent="-228600"/>
            <a:r>
              <a:rPr lang="en-US" sz="2000" dirty="0" smtClean="0">
                <a:solidFill>
                  <a:srgbClr val="0000FF"/>
                </a:solidFill>
              </a:rPr>
              <a:t>Hypothesis test</a:t>
            </a:r>
            <a:endParaRPr lang="en-US" sz="2000" dirty="0" smtClean="0"/>
          </a:p>
          <a:p>
            <a:pPr marL="228600" lvl="0">
              <a:buNone/>
            </a:pPr>
            <a:r>
              <a:rPr lang="en-US" sz="2000" dirty="0" smtClean="0"/>
              <a:t>         </a:t>
            </a:r>
            <a:r>
              <a:rPr lang="en-US" sz="1800" dirty="0" smtClean="0"/>
              <a:t>In 2012, T2K experiment published</a:t>
            </a:r>
          </a:p>
          <a:p>
            <a:pPr marL="228600" lvl="0">
              <a:buNone/>
            </a:pPr>
            <a:r>
              <a:rPr lang="en-US" sz="1800" dirty="0" smtClean="0"/>
              <a:t>          their results with 6 observed events.</a:t>
            </a:r>
          </a:p>
          <a:p>
            <a:pPr marL="228600" lvl="0">
              <a:buNone/>
            </a:pPr>
            <a:r>
              <a:rPr lang="en-US" sz="1800" dirty="0" smtClean="0"/>
              <a:t>          What is the probability of observing</a:t>
            </a:r>
          </a:p>
          <a:p>
            <a:pPr marL="228600" lvl="0">
              <a:buNone/>
            </a:pPr>
            <a:r>
              <a:rPr lang="en-US" sz="1800" dirty="0"/>
              <a:t> </a:t>
            </a:r>
            <a:r>
              <a:rPr lang="en-US" sz="1800" dirty="0" smtClean="0"/>
              <a:t>         all 6 events close to the edge?  </a:t>
            </a:r>
            <a:endParaRPr lang="en-US" sz="1800" dirty="0"/>
          </a:p>
          <a:p>
            <a:pPr marL="228600" lvl="0">
              <a:buNone/>
            </a:pPr>
            <a:r>
              <a:rPr lang="en-US" sz="1800" dirty="0" smtClean="0"/>
              <a:t>          Monte Carlo simulation tells us : </a:t>
            </a:r>
            <a:r>
              <a:rPr lang="en-US" sz="1800" dirty="0" smtClean="0">
                <a:solidFill>
                  <a:srgbClr val="FF0000"/>
                </a:solidFill>
              </a:rPr>
              <a:t>3%</a:t>
            </a:r>
            <a:r>
              <a:rPr lang="en-US" sz="1800" dirty="0" smtClean="0"/>
              <a:t>  </a:t>
            </a:r>
          </a:p>
        </p:txBody>
      </p:sp>
      <p:pic>
        <p:nvPicPr>
          <p:cNvPr id="9" name="Picture 8"/>
          <p:cNvPicPr>
            <a:picLocks noChangeAspect="1"/>
          </p:cNvPicPr>
          <p:nvPr/>
        </p:nvPicPr>
        <p:blipFill>
          <a:blip r:embed="rId3"/>
          <a:stretch>
            <a:fillRect/>
          </a:stretch>
        </p:blipFill>
        <p:spPr>
          <a:xfrm>
            <a:off x="4978400" y="2889761"/>
            <a:ext cx="4165600" cy="3879339"/>
          </a:xfrm>
          <a:prstGeom prst="rect">
            <a:avLst/>
          </a:prstGeom>
        </p:spPr>
      </p:pic>
      <p:sp>
        <p:nvSpPr>
          <p:cNvPr id="10" name="5-Point Star 9"/>
          <p:cNvSpPr/>
          <p:nvPr/>
        </p:nvSpPr>
        <p:spPr>
          <a:xfrm>
            <a:off x="785525" y="1687926"/>
            <a:ext cx="331450" cy="30480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5" name="5-Point Star 14"/>
          <p:cNvSpPr/>
          <p:nvPr/>
        </p:nvSpPr>
        <p:spPr>
          <a:xfrm>
            <a:off x="772825" y="2869026"/>
            <a:ext cx="331450" cy="30480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pic>
        <p:nvPicPr>
          <p:cNvPr id="16" name="Picture 15"/>
          <p:cNvPicPr>
            <a:picLocks noChangeAspect="1"/>
          </p:cNvPicPr>
          <p:nvPr/>
        </p:nvPicPr>
        <p:blipFill>
          <a:blip r:embed="rId4"/>
          <a:stretch>
            <a:fillRect/>
          </a:stretch>
        </p:blipFill>
        <p:spPr>
          <a:xfrm>
            <a:off x="609600" y="4063004"/>
            <a:ext cx="4030234" cy="2744196"/>
          </a:xfrm>
          <a:prstGeom prst="rect">
            <a:avLst/>
          </a:prstGeom>
        </p:spPr>
      </p:pic>
    </p:spTree>
    <p:extLst>
      <p:ext uri="{BB962C8B-B14F-4D97-AF65-F5344CB8AC3E}">
        <p14:creationId xmlns:p14="http://schemas.microsoft.com/office/powerpoint/2010/main" val="16802419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2" name="TextBox 1"/>
          <p:cNvSpPr txBox="1"/>
          <p:nvPr/>
        </p:nvSpPr>
        <p:spPr>
          <a:xfrm>
            <a:off x="1016000" y="2832100"/>
            <a:ext cx="7175500" cy="2677656"/>
          </a:xfrm>
          <a:prstGeom prst="rect">
            <a:avLst/>
          </a:prstGeom>
          <a:noFill/>
        </p:spPr>
        <p:txBody>
          <a:bodyPr wrap="square" rtlCol="0">
            <a:spAutoFit/>
          </a:bodyPr>
          <a:lstStyle/>
          <a:p>
            <a:pPr algn="just"/>
            <a:r>
              <a:rPr lang="en-US" sz="2400" dirty="0" smtClean="0"/>
              <a:t>	If we assume it is a very rainy day in the large city of Houston, it would be like someone asking you to look at all of those clear rain drops and find one drop that is colored red! As we look at billions of data points, we are seeking a drop in a rainstorm of information</a:t>
            </a:r>
            <a:r>
              <a:rPr lang="en-US" sz="2400" baseline="30000" dirty="0" smtClean="0"/>
              <a:t>[1]</a:t>
            </a:r>
            <a:r>
              <a:rPr lang="en-US" sz="2400" dirty="0" smtClean="0"/>
              <a:t>.</a:t>
            </a:r>
          </a:p>
          <a:p>
            <a:pPr algn="r"/>
            <a:r>
              <a:rPr lang="en-US" sz="2400" dirty="0" smtClean="0"/>
              <a:t>Samuel Ting, 1976 Nobel Prize</a:t>
            </a:r>
            <a:endParaRPr lang="en-US" sz="2400" dirty="0"/>
          </a:p>
        </p:txBody>
      </p:sp>
      <p:sp>
        <p:nvSpPr>
          <p:cNvPr id="3" name="Oval 2"/>
          <p:cNvSpPr/>
          <p:nvPr/>
        </p:nvSpPr>
        <p:spPr>
          <a:xfrm>
            <a:off x="990600" y="1447800"/>
            <a:ext cx="1930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844,363,840</a:t>
            </a:r>
            <a:endParaRPr lang="en-US" dirty="0"/>
          </a:p>
        </p:txBody>
      </p:sp>
      <p:sp>
        <p:nvSpPr>
          <p:cNvPr id="6" name="Oval 5"/>
          <p:cNvSpPr/>
          <p:nvPr/>
        </p:nvSpPr>
        <p:spPr>
          <a:xfrm>
            <a:off x="3594100" y="1447800"/>
            <a:ext cx="1930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33</a:t>
            </a:r>
            <a:endParaRPr lang="en-US" dirty="0"/>
          </a:p>
        </p:txBody>
      </p:sp>
      <p:cxnSp>
        <p:nvCxnSpPr>
          <p:cNvPr id="7" name="Straight Arrow Connector 6"/>
          <p:cNvCxnSpPr>
            <a:stCxn id="3" idx="6"/>
            <a:endCxn id="6" idx="2"/>
          </p:cNvCxnSpPr>
          <p:nvPr/>
        </p:nvCxnSpPr>
        <p:spPr>
          <a:xfrm>
            <a:off x="2921000" y="1905000"/>
            <a:ext cx="6731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34682" y="6361211"/>
            <a:ext cx="9266154" cy="307777"/>
          </a:xfrm>
          <a:prstGeom prst="rect">
            <a:avLst/>
          </a:prstGeom>
          <a:noFill/>
        </p:spPr>
        <p:txBody>
          <a:bodyPr wrap="none" rtlCol="0">
            <a:spAutoFit/>
          </a:bodyPr>
          <a:lstStyle/>
          <a:p>
            <a:r>
              <a:rPr lang="en-US" dirty="0" smtClean="0"/>
              <a:t>[1] https</a:t>
            </a:r>
            <a:r>
              <a:rPr lang="en-US" dirty="0"/>
              <a:t>://</a:t>
            </a:r>
            <a:r>
              <a:rPr lang="en-US" dirty="0" err="1"/>
              <a:t>blogs.nasa.gov</a:t>
            </a:r>
            <a:r>
              <a:rPr lang="en-US" dirty="0"/>
              <a:t>/</a:t>
            </a:r>
            <a:r>
              <a:rPr lang="en-US" dirty="0" err="1"/>
              <a:t>ISS_Science_Blog</a:t>
            </a:r>
            <a:r>
              <a:rPr lang="en-US" dirty="0"/>
              <a:t>/2014/08/21/</a:t>
            </a:r>
            <a:r>
              <a:rPr lang="en-US" dirty="0" err="1"/>
              <a:t>ams</a:t>
            </a:r>
            <a:r>
              <a:rPr lang="en-US" dirty="0"/>
              <a:t>-amassing-answers-to-the-questions-of-the-universe/</a:t>
            </a:r>
          </a:p>
        </p:txBody>
      </p:sp>
      <p:sp>
        <p:nvSpPr>
          <p:cNvPr id="9" name="Oval 8"/>
          <p:cNvSpPr/>
          <p:nvPr/>
        </p:nvSpPr>
        <p:spPr>
          <a:xfrm>
            <a:off x="6248400" y="1447800"/>
            <a:ext cx="1930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uncertainty in preliminary result</a:t>
            </a:r>
            <a:endParaRPr lang="en-US" dirty="0"/>
          </a:p>
        </p:txBody>
      </p:sp>
      <p:cxnSp>
        <p:nvCxnSpPr>
          <p:cNvPr id="11" name="Straight Arrow Connector 10"/>
          <p:cNvCxnSpPr>
            <a:stCxn id="6" idx="6"/>
            <a:endCxn id="9" idx="2"/>
          </p:cNvCxnSpPr>
          <p:nvPr/>
        </p:nvCxnSpPr>
        <p:spPr>
          <a:xfrm>
            <a:off x="5524500" y="1905000"/>
            <a:ext cx="7239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Shape 153"/>
          <p:cNvSpPr txBox="1">
            <a:spLocks noGrp="1"/>
          </p:cNvSpPr>
          <p:nvPr>
            <p:ph type="title"/>
          </p:nvPr>
        </p:nvSpPr>
        <p:spPr>
          <a:xfrm>
            <a:off x="786150" y="410827"/>
            <a:ext cx="7571700" cy="757574"/>
          </a:xfrm>
          <a:prstGeom prst="rect">
            <a:avLst/>
          </a:prstGeom>
        </p:spPr>
        <p:txBody>
          <a:bodyPr lIns="91425" tIns="91425" rIns="91425" bIns="91425" anchor="b" anchorCtr="0">
            <a:noAutofit/>
          </a:bodyPr>
          <a:lstStyle/>
          <a:p>
            <a:pPr lvl="0" rtl="0">
              <a:spcBef>
                <a:spcPts val="0"/>
              </a:spcBef>
              <a:buNone/>
            </a:pPr>
            <a:r>
              <a:rPr lang="en-US" sz="2800" dirty="0" smtClean="0"/>
              <a:t>Find needle in a haystack</a:t>
            </a:r>
            <a:endParaRPr lang="en" sz="2800" dirty="0"/>
          </a:p>
        </p:txBody>
      </p:sp>
    </p:spTree>
    <p:extLst>
      <p:ext uri="{BB962C8B-B14F-4D97-AF65-F5344CB8AC3E}">
        <p14:creationId xmlns:p14="http://schemas.microsoft.com/office/powerpoint/2010/main" val="27634571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4860600" y="1212825"/>
            <a:ext cx="2470200" cy="2470200"/>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1" name="Shape 101"/>
          <p:cNvSpPr txBox="1">
            <a:spLocks noGrp="1"/>
          </p:cNvSpPr>
          <p:nvPr>
            <p:ph type="ctrTitle" idx="4294967295"/>
          </p:nvPr>
        </p:nvSpPr>
        <p:spPr>
          <a:xfrm>
            <a:off x="285591" y="1882525"/>
            <a:ext cx="4524425" cy="1546500"/>
          </a:xfrm>
          <a:prstGeom prst="rect">
            <a:avLst/>
          </a:prstGeom>
          <a:noFill/>
          <a:ln>
            <a:noFill/>
          </a:ln>
        </p:spPr>
        <p:txBody>
          <a:bodyPr lIns="91425" tIns="91425" rIns="91425" bIns="91425" anchor="b" anchorCtr="0">
            <a:noAutofit/>
          </a:bodyPr>
          <a:lstStyle/>
          <a:p>
            <a:pPr lvl="0" algn="r" rtl="0">
              <a:spcBef>
                <a:spcPts val="0"/>
              </a:spcBef>
              <a:buNone/>
            </a:pPr>
            <a:r>
              <a:rPr lang="en-US" sz="6000" b="1" dirty="0" smtClean="0"/>
              <a:t>Conclusion</a:t>
            </a:r>
            <a:endParaRPr lang="en" sz="6000" b="1" dirty="0"/>
          </a:p>
        </p:txBody>
      </p:sp>
      <p:cxnSp>
        <p:nvCxnSpPr>
          <p:cNvPr id="103" name="Shape 103"/>
          <p:cNvCxnSpPr/>
          <p:nvPr/>
        </p:nvCxnSpPr>
        <p:spPr>
          <a:xfrm rot="10800000" flipH="1">
            <a:off x="6282450" y="705374"/>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4" name="Shape 104"/>
          <p:cNvCxnSpPr/>
          <p:nvPr/>
        </p:nvCxnSpPr>
        <p:spPr>
          <a:xfrm flipH="1">
            <a:off x="7133575" y="1483475"/>
            <a:ext cx="332399" cy="267599"/>
          </a:xfrm>
          <a:prstGeom prst="straightConnector1">
            <a:avLst/>
          </a:prstGeom>
          <a:noFill/>
          <a:ln w="9525" cap="flat" cmpd="sng">
            <a:solidFill>
              <a:srgbClr val="CFD8DC"/>
            </a:solidFill>
            <a:prstDash val="solid"/>
            <a:round/>
            <a:headEnd type="none" w="lg" len="lg"/>
            <a:tailEnd type="none" w="lg" len="lg"/>
          </a:ln>
        </p:spPr>
      </p:cxnSp>
      <p:cxnSp>
        <p:nvCxnSpPr>
          <p:cNvPr id="105" name="Shape 105"/>
          <p:cNvCxnSpPr>
            <a:endCxn id="100" idx="6"/>
          </p:cNvCxnSpPr>
          <p:nvPr/>
        </p:nvCxnSpPr>
        <p:spPr>
          <a:xfrm flipH="1">
            <a:off x="7330800" y="2440125"/>
            <a:ext cx="1124100" cy="7800"/>
          </a:xfrm>
          <a:prstGeom prst="straightConnector1">
            <a:avLst/>
          </a:prstGeom>
          <a:noFill/>
          <a:ln w="9525" cap="flat" cmpd="sng">
            <a:solidFill>
              <a:srgbClr val="CFD8DC"/>
            </a:solidFill>
            <a:prstDash val="solid"/>
            <a:round/>
            <a:headEnd type="none" w="lg" len="lg"/>
            <a:tailEnd type="none" w="lg" len="lg"/>
          </a:ln>
        </p:spPr>
      </p:cxnSp>
      <p:sp>
        <p:nvSpPr>
          <p:cNvPr id="106" name="Shape 106"/>
          <p:cNvSpPr/>
          <p:nvPr/>
        </p:nvSpPr>
        <p:spPr>
          <a:xfrm>
            <a:off x="5057825" y="1410050"/>
            <a:ext cx="2075700" cy="2075700"/>
          </a:xfrm>
          <a:prstGeom prst="ellipse">
            <a:avLst/>
          </a:prstGeom>
          <a:noFill/>
          <a:ln w="19050" cap="flat" cmpd="sng">
            <a:solidFill>
              <a:srgbClr val="CFD8DC"/>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07" name="Shape 107"/>
          <p:cNvGrpSpPr/>
          <p:nvPr/>
        </p:nvGrpSpPr>
        <p:grpSpPr>
          <a:xfrm>
            <a:off x="5517338" y="1899906"/>
            <a:ext cx="1156666" cy="1088242"/>
            <a:chOff x="5972700" y="2330200"/>
            <a:chExt cx="411625" cy="387275"/>
          </a:xfrm>
        </p:grpSpPr>
        <p:sp>
          <p:nvSpPr>
            <p:cNvPr id="108" name="Shape 108"/>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091EA"/>
                </a:solidFill>
              </a:endParaRPr>
            </a:p>
          </p:txBody>
        </p:sp>
        <p:sp>
          <p:nvSpPr>
            <p:cNvPr id="109" name="Shape 109"/>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091EA"/>
                </a:solidFill>
              </a:endParaRPr>
            </a:p>
          </p:txBody>
        </p:sp>
      </p:grpSp>
    </p:spTree>
    <p:extLst>
      <p:ext uri="{BB962C8B-B14F-4D97-AF65-F5344CB8AC3E}">
        <p14:creationId xmlns:p14="http://schemas.microsoft.com/office/powerpoint/2010/main" val="18742591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4860600" y="1212825"/>
            <a:ext cx="2470200" cy="2470200"/>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03" name="Shape 103"/>
          <p:cNvCxnSpPr/>
          <p:nvPr/>
        </p:nvCxnSpPr>
        <p:spPr>
          <a:xfrm rot="10800000" flipH="1">
            <a:off x="6282450" y="705374"/>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4" name="Shape 104"/>
          <p:cNvCxnSpPr/>
          <p:nvPr/>
        </p:nvCxnSpPr>
        <p:spPr>
          <a:xfrm flipH="1">
            <a:off x="7133575" y="1483475"/>
            <a:ext cx="332399" cy="267599"/>
          </a:xfrm>
          <a:prstGeom prst="straightConnector1">
            <a:avLst/>
          </a:prstGeom>
          <a:noFill/>
          <a:ln w="9525" cap="flat" cmpd="sng">
            <a:solidFill>
              <a:srgbClr val="CFD8DC"/>
            </a:solidFill>
            <a:prstDash val="solid"/>
            <a:round/>
            <a:headEnd type="none" w="lg" len="lg"/>
            <a:tailEnd type="none" w="lg" len="lg"/>
          </a:ln>
        </p:spPr>
      </p:cxnSp>
      <p:cxnSp>
        <p:nvCxnSpPr>
          <p:cNvPr id="105" name="Shape 105"/>
          <p:cNvCxnSpPr>
            <a:endCxn id="100" idx="6"/>
          </p:cNvCxnSpPr>
          <p:nvPr/>
        </p:nvCxnSpPr>
        <p:spPr>
          <a:xfrm flipH="1">
            <a:off x="7330800" y="2440125"/>
            <a:ext cx="1124100" cy="7800"/>
          </a:xfrm>
          <a:prstGeom prst="straightConnector1">
            <a:avLst/>
          </a:prstGeom>
          <a:noFill/>
          <a:ln w="9525" cap="flat" cmpd="sng">
            <a:solidFill>
              <a:srgbClr val="CFD8DC"/>
            </a:solidFill>
            <a:prstDash val="solid"/>
            <a:round/>
            <a:headEnd type="none" w="lg" len="lg"/>
            <a:tailEnd type="none" w="lg" len="lg"/>
          </a:ln>
        </p:spPr>
      </p:cxnSp>
      <p:sp>
        <p:nvSpPr>
          <p:cNvPr id="106" name="Shape 106"/>
          <p:cNvSpPr/>
          <p:nvPr/>
        </p:nvSpPr>
        <p:spPr>
          <a:xfrm>
            <a:off x="5057825" y="1410050"/>
            <a:ext cx="2075700" cy="2075700"/>
          </a:xfrm>
          <a:prstGeom prst="ellipse">
            <a:avLst/>
          </a:prstGeom>
          <a:noFill/>
          <a:ln w="19050" cap="flat" cmpd="sng">
            <a:solidFill>
              <a:srgbClr val="CFD8DC"/>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07" name="Shape 107"/>
          <p:cNvGrpSpPr/>
          <p:nvPr/>
        </p:nvGrpSpPr>
        <p:grpSpPr>
          <a:xfrm>
            <a:off x="5517338" y="1899906"/>
            <a:ext cx="1156666" cy="1088242"/>
            <a:chOff x="5972700" y="2330200"/>
            <a:chExt cx="411625" cy="387275"/>
          </a:xfrm>
        </p:grpSpPr>
        <p:sp>
          <p:nvSpPr>
            <p:cNvPr id="108" name="Shape 108"/>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091EA"/>
                </a:solidFill>
              </a:endParaRPr>
            </a:p>
          </p:txBody>
        </p:sp>
        <p:sp>
          <p:nvSpPr>
            <p:cNvPr id="109" name="Shape 109"/>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091EA"/>
                </a:solidFill>
              </a:endParaRPr>
            </a:p>
          </p:txBody>
        </p:sp>
      </p:grpSp>
      <p:pic>
        <p:nvPicPr>
          <p:cNvPr id="2" name="Picture 1"/>
          <p:cNvPicPr>
            <a:picLocks noChangeAspect="1"/>
          </p:cNvPicPr>
          <p:nvPr/>
        </p:nvPicPr>
        <p:blipFill>
          <a:blip r:embed="rId3"/>
          <a:stretch>
            <a:fillRect/>
          </a:stretch>
        </p:blipFill>
        <p:spPr>
          <a:xfrm>
            <a:off x="0" y="850900"/>
            <a:ext cx="9144000" cy="5143500"/>
          </a:xfrm>
          <a:prstGeom prst="rect">
            <a:avLst/>
          </a:prstGeom>
        </p:spPr>
      </p:pic>
    </p:spTree>
    <p:extLst>
      <p:ext uri="{BB962C8B-B14F-4D97-AF65-F5344CB8AC3E}">
        <p14:creationId xmlns:p14="http://schemas.microsoft.com/office/powerpoint/2010/main" val="7907557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432057" y="358073"/>
            <a:ext cx="6903983" cy="670628"/>
          </a:xfrm>
          <a:prstGeom prst="rect">
            <a:avLst/>
          </a:prstGeom>
        </p:spPr>
        <p:txBody>
          <a:bodyPr lIns="91425" tIns="91425" rIns="91425" bIns="91425" anchor="b" anchorCtr="0">
            <a:noAutofit/>
          </a:bodyPr>
          <a:lstStyle/>
          <a:p>
            <a:pPr lvl="0" rtl="0">
              <a:spcBef>
                <a:spcPts val="0"/>
              </a:spcBef>
              <a:buNone/>
            </a:pPr>
            <a:r>
              <a:rPr lang="en-US" sz="3200" dirty="0" smtClean="0"/>
              <a:t>The Tool: Neutrino Experiments</a:t>
            </a:r>
            <a:endParaRPr lang="en" sz="3200" dirty="0"/>
          </a:p>
        </p:txBody>
      </p:sp>
      <p:sp>
        <p:nvSpPr>
          <p:cNvPr id="3" name="Oval 2"/>
          <p:cNvSpPr/>
          <p:nvPr/>
        </p:nvSpPr>
        <p:spPr>
          <a:xfrm>
            <a:off x="507436" y="1514051"/>
            <a:ext cx="2222403"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Customers</a:t>
            </a:r>
            <a:endParaRPr lang="en-US" dirty="0"/>
          </a:p>
        </p:txBody>
      </p:sp>
      <p:sp>
        <p:nvSpPr>
          <p:cNvPr id="11" name="Oval 10"/>
          <p:cNvSpPr/>
          <p:nvPr/>
        </p:nvSpPr>
        <p:spPr>
          <a:xfrm>
            <a:off x="3638179" y="1465211"/>
            <a:ext cx="1988597"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Financial Institutions </a:t>
            </a:r>
            <a:endParaRPr lang="en-US" dirty="0"/>
          </a:p>
        </p:txBody>
      </p:sp>
      <p:cxnSp>
        <p:nvCxnSpPr>
          <p:cNvPr id="10" name="Straight Arrow Connector 9"/>
          <p:cNvCxnSpPr>
            <a:endCxn id="11" idx="2"/>
          </p:cNvCxnSpPr>
          <p:nvPr/>
        </p:nvCxnSpPr>
        <p:spPr>
          <a:xfrm>
            <a:off x="2729839" y="2059436"/>
            <a:ext cx="90834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523717" y="5304032"/>
            <a:ext cx="2222403"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Neutrino Sources</a:t>
            </a:r>
            <a:endParaRPr lang="en-US" dirty="0"/>
          </a:p>
        </p:txBody>
      </p:sp>
      <p:sp>
        <p:nvSpPr>
          <p:cNvPr id="17" name="Oval 16"/>
          <p:cNvSpPr/>
          <p:nvPr/>
        </p:nvSpPr>
        <p:spPr>
          <a:xfrm>
            <a:off x="3654460" y="5304032"/>
            <a:ext cx="1988597"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Neutrino Detectors</a:t>
            </a:r>
            <a:endParaRPr lang="en-US" dirty="0"/>
          </a:p>
        </p:txBody>
      </p:sp>
      <p:cxnSp>
        <p:nvCxnSpPr>
          <p:cNvPr id="15" name="Straight Arrow Connector 14"/>
          <p:cNvCxnSpPr>
            <a:stCxn id="16" idx="6"/>
            <a:endCxn id="17" idx="2"/>
          </p:cNvCxnSpPr>
          <p:nvPr/>
        </p:nvCxnSpPr>
        <p:spPr>
          <a:xfrm>
            <a:off x="2746120" y="5898257"/>
            <a:ext cx="9083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6586894" y="1459853"/>
            <a:ext cx="2222403"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Quantitative Finance Analyst</a:t>
            </a:r>
            <a:endParaRPr lang="en-US" dirty="0"/>
          </a:p>
        </p:txBody>
      </p:sp>
      <p:cxnSp>
        <p:nvCxnSpPr>
          <p:cNvPr id="23" name="Straight Arrow Connector 22"/>
          <p:cNvCxnSpPr>
            <a:stCxn id="11" idx="6"/>
            <a:endCxn id="21" idx="2"/>
          </p:cNvCxnSpPr>
          <p:nvPr/>
        </p:nvCxnSpPr>
        <p:spPr>
          <a:xfrm flipV="1">
            <a:off x="5626776" y="2054078"/>
            <a:ext cx="960118" cy="5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6586894" y="5304032"/>
            <a:ext cx="2222403"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Scientists</a:t>
            </a:r>
            <a:endParaRPr lang="en-US" dirty="0"/>
          </a:p>
        </p:txBody>
      </p:sp>
      <p:cxnSp>
        <p:nvCxnSpPr>
          <p:cNvPr id="30" name="Straight Arrow Connector 29"/>
          <p:cNvCxnSpPr>
            <a:endCxn id="29" idx="2"/>
          </p:cNvCxnSpPr>
          <p:nvPr/>
        </p:nvCxnSpPr>
        <p:spPr>
          <a:xfrm flipV="1">
            <a:off x="5643057" y="5898257"/>
            <a:ext cx="943837" cy="85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2778682" y="1751659"/>
            <a:ext cx="787395" cy="307777"/>
          </a:xfrm>
          <a:prstGeom prst="rect">
            <a:avLst/>
          </a:prstGeom>
          <a:noFill/>
        </p:spPr>
        <p:txBody>
          <a:bodyPr wrap="none" rtlCol="0">
            <a:spAutoFit/>
          </a:bodyPr>
          <a:lstStyle/>
          <a:p>
            <a:r>
              <a:rPr lang="en-US" dirty="0" smtClean="0"/>
              <a:t>Interact</a:t>
            </a:r>
            <a:endParaRPr lang="en-US" dirty="0"/>
          </a:p>
        </p:txBody>
      </p:sp>
      <p:sp>
        <p:nvSpPr>
          <p:cNvPr id="34" name="TextBox 33"/>
          <p:cNvSpPr txBox="1"/>
          <p:nvPr/>
        </p:nvSpPr>
        <p:spPr>
          <a:xfrm>
            <a:off x="2784553" y="5606738"/>
            <a:ext cx="787395" cy="307777"/>
          </a:xfrm>
          <a:prstGeom prst="rect">
            <a:avLst/>
          </a:prstGeom>
          <a:noFill/>
        </p:spPr>
        <p:txBody>
          <a:bodyPr wrap="none" rtlCol="0">
            <a:spAutoFit/>
          </a:bodyPr>
          <a:lstStyle/>
          <a:p>
            <a:r>
              <a:rPr lang="en-US" dirty="0" smtClean="0"/>
              <a:t>Interact</a:t>
            </a:r>
            <a:endParaRPr lang="en-US" dirty="0"/>
          </a:p>
        </p:txBody>
      </p:sp>
      <p:sp>
        <p:nvSpPr>
          <p:cNvPr id="35" name="TextBox 34"/>
          <p:cNvSpPr txBox="1"/>
          <p:nvPr/>
        </p:nvSpPr>
        <p:spPr>
          <a:xfrm>
            <a:off x="5531333" y="1734663"/>
            <a:ext cx="1122673" cy="307777"/>
          </a:xfrm>
          <a:prstGeom prst="rect">
            <a:avLst/>
          </a:prstGeom>
          <a:noFill/>
        </p:spPr>
        <p:txBody>
          <a:bodyPr wrap="none" rtlCol="0">
            <a:spAutoFit/>
          </a:bodyPr>
          <a:lstStyle/>
          <a:p>
            <a:r>
              <a:rPr lang="en-US" dirty="0" smtClean="0"/>
              <a:t>Transaction</a:t>
            </a:r>
            <a:endParaRPr lang="en-US" dirty="0"/>
          </a:p>
        </p:txBody>
      </p:sp>
      <p:sp>
        <p:nvSpPr>
          <p:cNvPr id="37" name="TextBox 36"/>
          <p:cNvSpPr txBox="1"/>
          <p:nvPr/>
        </p:nvSpPr>
        <p:spPr>
          <a:xfrm>
            <a:off x="5813981" y="1984743"/>
            <a:ext cx="563901" cy="307777"/>
          </a:xfrm>
          <a:prstGeom prst="rect">
            <a:avLst/>
          </a:prstGeom>
          <a:noFill/>
        </p:spPr>
        <p:txBody>
          <a:bodyPr wrap="none" rtlCol="0">
            <a:spAutoFit/>
          </a:bodyPr>
          <a:lstStyle/>
          <a:p>
            <a:r>
              <a:rPr lang="en-US" dirty="0" smtClean="0"/>
              <a:t>Data</a:t>
            </a:r>
            <a:endParaRPr lang="en-US" dirty="0"/>
          </a:p>
        </p:txBody>
      </p:sp>
      <p:sp>
        <p:nvSpPr>
          <p:cNvPr id="38" name="TextBox 37"/>
          <p:cNvSpPr txBox="1"/>
          <p:nvPr/>
        </p:nvSpPr>
        <p:spPr>
          <a:xfrm>
            <a:off x="5685114" y="5571223"/>
            <a:ext cx="803225" cy="307777"/>
          </a:xfrm>
          <a:prstGeom prst="rect">
            <a:avLst/>
          </a:prstGeom>
          <a:noFill/>
        </p:spPr>
        <p:txBody>
          <a:bodyPr wrap="none" rtlCol="0">
            <a:spAutoFit/>
          </a:bodyPr>
          <a:lstStyle/>
          <a:p>
            <a:r>
              <a:rPr lang="en-US" dirty="0" smtClean="0"/>
              <a:t>Physics</a:t>
            </a:r>
            <a:endParaRPr lang="en-US" dirty="0"/>
          </a:p>
        </p:txBody>
      </p:sp>
      <p:sp>
        <p:nvSpPr>
          <p:cNvPr id="39" name="TextBox 38"/>
          <p:cNvSpPr txBox="1"/>
          <p:nvPr/>
        </p:nvSpPr>
        <p:spPr>
          <a:xfrm>
            <a:off x="5830262" y="5914515"/>
            <a:ext cx="563901" cy="307777"/>
          </a:xfrm>
          <a:prstGeom prst="rect">
            <a:avLst/>
          </a:prstGeom>
          <a:noFill/>
        </p:spPr>
        <p:txBody>
          <a:bodyPr wrap="none" rtlCol="0">
            <a:spAutoFit/>
          </a:bodyPr>
          <a:lstStyle/>
          <a:p>
            <a:r>
              <a:rPr lang="en-US" dirty="0" smtClean="0"/>
              <a:t>Data</a:t>
            </a:r>
            <a:endParaRPr lang="en-US" dirty="0"/>
          </a:p>
        </p:txBody>
      </p:sp>
      <p:pic>
        <p:nvPicPr>
          <p:cNvPr id="33" name="Picture 32"/>
          <p:cNvPicPr>
            <a:picLocks noChangeAspect="1"/>
          </p:cNvPicPr>
          <p:nvPr/>
        </p:nvPicPr>
        <p:blipFill>
          <a:blip r:embed="rId3"/>
          <a:stretch>
            <a:fillRect/>
          </a:stretch>
        </p:blipFill>
        <p:spPr>
          <a:xfrm>
            <a:off x="5992369" y="3133924"/>
            <a:ext cx="2956437" cy="2048793"/>
          </a:xfrm>
          <a:prstGeom prst="rect">
            <a:avLst/>
          </a:prstGeom>
        </p:spPr>
      </p:pic>
      <p:cxnSp>
        <p:nvCxnSpPr>
          <p:cNvPr id="40" name="Straight Arrow Connector 39"/>
          <p:cNvCxnSpPr/>
          <p:nvPr/>
        </p:nvCxnSpPr>
        <p:spPr>
          <a:xfrm>
            <a:off x="7698096" y="2599757"/>
            <a:ext cx="0" cy="8367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9" idx="0"/>
          </p:cNvCxnSpPr>
          <p:nvPr/>
        </p:nvCxnSpPr>
        <p:spPr>
          <a:xfrm flipV="1">
            <a:off x="7698096" y="4736353"/>
            <a:ext cx="0" cy="5676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a:blip r:embed="rId4"/>
          <a:stretch>
            <a:fillRect/>
          </a:stretch>
        </p:blipFill>
        <p:spPr>
          <a:xfrm>
            <a:off x="2076825" y="3089101"/>
            <a:ext cx="2554939" cy="1916523"/>
          </a:xfrm>
          <a:prstGeom prst="rect">
            <a:avLst/>
          </a:prstGeom>
        </p:spPr>
      </p:pic>
      <p:cxnSp>
        <p:nvCxnSpPr>
          <p:cNvPr id="50" name="Straight Arrow Connector 49"/>
          <p:cNvCxnSpPr>
            <a:stCxn id="48" idx="0"/>
            <a:endCxn id="3" idx="4"/>
          </p:cNvCxnSpPr>
          <p:nvPr/>
        </p:nvCxnSpPr>
        <p:spPr>
          <a:xfrm flipH="1" flipV="1">
            <a:off x="1618638" y="2702501"/>
            <a:ext cx="1735657" cy="386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8" idx="0"/>
            <a:endCxn id="11" idx="4"/>
          </p:cNvCxnSpPr>
          <p:nvPr/>
        </p:nvCxnSpPr>
        <p:spPr>
          <a:xfrm flipV="1">
            <a:off x="3354295" y="2653661"/>
            <a:ext cx="1278183" cy="4354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48" idx="2"/>
            <a:endCxn id="16" idx="0"/>
          </p:cNvCxnSpPr>
          <p:nvPr/>
        </p:nvCxnSpPr>
        <p:spPr>
          <a:xfrm flipH="1">
            <a:off x="1634919" y="5005624"/>
            <a:ext cx="1719376" cy="2984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8" idx="2"/>
            <a:endCxn id="17" idx="0"/>
          </p:cNvCxnSpPr>
          <p:nvPr/>
        </p:nvCxnSpPr>
        <p:spPr>
          <a:xfrm>
            <a:off x="3354295" y="5005624"/>
            <a:ext cx="1294464" cy="2984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15186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4860600" y="1212825"/>
            <a:ext cx="2470200" cy="2470200"/>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1" name="Shape 101"/>
          <p:cNvSpPr txBox="1">
            <a:spLocks noGrp="1"/>
          </p:cNvSpPr>
          <p:nvPr>
            <p:ph type="ctrTitle" idx="4294967295"/>
          </p:nvPr>
        </p:nvSpPr>
        <p:spPr>
          <a:xfrm>
            <a:off x="285591" y="1882525"/>
            <a:ext cx="4524425" cy="1546500"/>
          </a:xfrm>
          <a:prstGeom prst="rect">
            <a:avLst/>
          </a:prstGeom>
          <a:noFill/>
          <a:ln>
            <a:noFill/>
          </a:ln>
        </p:spPr>
        <p:txBody>
          <a:bodyPr lIns="91425" tIns="91425" rIns="91425" bIns="91425" anchor="b" anchorCtr="0">
            <a:noAutofit/>
          </a:bodyPr>
          <a:lstStyle/>
          <a:p>
            <a:pPr lvl="0" algn="r" rtl="0">
              <a:spcBef>
                <a:spcPts val="0"/>
              </a:spcBef>
              <a:buNone/>
            </a:pPr>
            <a:r>
              <a:rPr lang="en-US" sz="6000" b="1" dirty="0" smtClean="0"/>
              <a:t>Backups</a:t>
            </a:r>
            <a:endParaRPr lang="en" sz="6000" b="1" dirty="0"/>
          </a:p>
        </p:txBody>
      </p:sp>
      <p:cxnSp>
        <p:nvCxnSpPr>
          <p:cNvPr id="103" name="Shape 103"/>
          <p:cNvCxnSpPr/>
          <p:nvPr/>
        </p:nvCxnSpPr>
        <p:spPr>
          <a:xfrm rot="10800000" flipH="1">
            <a:off x="6282450" y="705374"/>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4" name="Shape 104"/>
          <p:cNvCxnSpPr/>
          <p:nvPr/>
        </p:nvCxnSpPr>
        <p:spPr>
          <a:xfrm flipH="1">
            <a:off x="7133575" y="1483475"/>
            <a:ext cx="332399" cy="267599"/>
          </a:xfrm>
          <a:prstGeom prst="straightConnector1">
            <a:avLst/>
          </a:prstGeom>
          <a:noFill/>
          <a:ln w="9525" cap="flat" cmpd="sng">
            <a:solidFill>
              <a:srgbClr val="CFD8DC"/>
            </a:solidFill>
            <a:prstDash val="solid"/>
            <a:round/>
            <a:headEnd type="none" w="lg" len="lg"/>
            <a:tailEnd type="none" w="lg" len="lg"/>
          </a:ln>
        </p:spPr>
      </p:cxnSp>
      <p:cxnSp>
        <p:nvCxnSpPr>
          <p:cNvPr id="105" name="Shape 105"/>
          <p:cNvCxnSpPr>
            <a:endCxn id="100" idx="6"/>
          </p:cNvCxnSpPr>
          <p:nvPr/>
        </p:nvCxnSpPr>
        <p:spPr>
          <a:xfrm flipH="1">
            <a:off x="7330800" y="2440125"/>
            <a:ext cx="1124100" cy="7800"/>
          </a:xfrm>
          <a:prstGeom prst="straightConnector1">
            <a:avLst/>
          </a:prstGeom>
          <a:noFill/>
          <a:ln w="9525" cap="flat" cmpd="sng">
            <a:solidFill>
              <a:srgbClr val="CFD8DC"/>
            </a:solidFill>
            <a:prstDash val="solid"/>
            <a:round/>
            <a:headEnd type="none" w="lg" len="lg"/>
            <a:tailEnd type="none" w="lg" len="lg"/>
          </a:ln>
        </p:spPr>
      </p:cxnSp>
      <p:sp>
        <p:nvSpPr>
          <p:cNvPr id="106" name="Shape 106"/>
          <p:cNvSpPr/>
          <p:nvPr/>
        </p:nvSpPr>
        <p:spPr>
          <a:xfrm>
            <a:off x="5057825" y="1410050"/>
            <a:ext cx="2075700" cy="2075700"/>
          </a:xfrm>
          <a:prstGeom prst="ellipse">
            <a:avLst/>
          </a:prstGeom>
          <a:noFill/>
          <a:ln w="19050" cap="flat" cmpd="sng">
            <a:solidFill>
              <a:srgbClr val="CFD8DC"/>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07" name="Shape 107"/>
          <p:cNvGrpSpPr/>
          <p:nvPr/>
        </p:nvGrpSpPr>
        <p:grpSpPr>
          <a:xfrm>
            <a:off x="5517338" y="1899906"/>
            <a:ext cx="1156666" cy="1088242"/>
            <a:chOff x="5972700" y="2330200"/>
            <a:chExt cx="411625" cy="387275"/>
          </a:xfrm>
        </p:grpSpPr>
        <p:sp>
          <p:nvSpPr>
            <p:cNvPr id="108" name="Shape 108"/>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091EA"/>
                </a:solidFill>
              </a:endParaRPr>
            </a:p>
          </p:txBody>
        </p:sp>
        <p:sp>
          <p:nvSpPr>
            <p:cNvPr id="109" name="Shape 109"/>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091EA"/>
                </a:solidFill>
              </a:endParaRPr>
            </a:p>
          </p:txBody>
        </p:sp>
      </p:grpSp>
    </p:spTree>
    <p:extLst>
      <p:ext uri="{BB962C8B-B14F-4D97-AF65-F5344CB8AC3E}">
        <p14:creationId xmlns:p14="http://schemas.microsoft.com/office/powerpoint/2010/main" val="7340493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lvl="0" rtl="0">
              <a:spcBef>
                <a:spcPts val="0"/>
              </a:spcBef>
              <a:buNone/>
            </a:pPr>
            <a:r>
              <a:rPr lang="en-US" sz="4000" dirty="0" smtClean="0">
                <a:solidFill>
                  <a:srgbClr val="0000FF"/>
                </a:solidFill>
              </a:rPr>
              <a:t>Quiz</a:t>
            </a:r>
            <a:endParaRPr lang="en" sz="4000" dirty="0">
              <a:solidFill>
                <a:srgbClr val="0000FF"/>
              </a:solidFill>
            </a:endParaRPr>
          </a:p>
        </p:txBody>
      </p:sp>
      <p:sp>
        <p:nvSpPr>
          <p:cNvPr id="63" name="Shape 63"/>
          <p:cNvSpPr txBox="1"/>
          <p:nvPr/>
        </p:nvSpPr>
        <p:spPr>
          <a:xfrm>
            <a:off x="786150" y="1414145"/>
            <a:ext cx="7777828" cy="1096639"/>
          </a:xfrm>
          <a:prstGeom prst="rect">
            <a:avLst/>
          </a:prstGeom>
          <a:noFill/>
          <a:ln>
            <a:noFill/>
          </a:ln>
        </p:spPr>
        <p:txBody>
          <a:bodyPr lIns="91425" tIns="91425" rIns="91425" bIns="91425" anchor="t" anchorCtr="0">
            <a:noAutofit/>
          </a:bodyPr>
          <a:lstStyle/>
          <a:p>
            <a:pPr algn="just">
              <a:spcBef>
                <a:spcPts val="600"/>
              </a:spcBef>
            </a:pPr>
            <a:r>
              <a:rPr lang="en-US" sz="2800" b="1" dirty="0" smtClean="0">
                <a:solidFill>
                  <a:schemeClr val="accent1">
                    <a:lumMod val="75000"/>
                  </a:schemeClr>
                </a:solidFill>
                <a:latin typeface="Source Sans Pro"/>
                <a:ea typeface="Source Sans Pro"/>
                <a:cs typeface="Source Sans Pro"/>
                <a:sym typeface="Source Sans Pro"/>
              </a:rPr>
              <a:t>Q1: What </a:t>
            </a:r>
            <a:r>
              <a:rPr lang="en-US" sz="2800" b="1" dirty="0">
                <a:solidFill>
                  <a:schemeClr val="accent1">
                    <a:lumMod val="75000"/>
                  </a:schemeClr>
                </a:solidFill>
                <a:latin typeface="Source Sans Pro"/>
                <a:ea typeface="Source Sans Pro"/>
                <a:cs typeface="Source Sans Pro"/>
                <a:sym typeface="Source Sans Pro"/>
              </a:rPr>
              <a:t>is </a:t>
            </a:r>
            <a:r>
              <a:rPr lang="en-US" sz="2800" b="1" dirty="0" smtClean="0">
                <a:solidFill>
                  <a:schemeClr val="accent1">
                    <a:lumMod val="75000"/>
                  </a:schemeClr>
                </a:solidFill>
                <a:latin typeface="Source Sans Pro"/>
                <a:ea typeface="Source Sans Pro"/>
                <a:cs typeface="Source Sans Pro"/>
                <a:sym typeface="Source Sans Pro"/>
              </a:rPr>
              <a:t>the second most abundant particle in universe?</a:t>
            </a:r>
          </a:p>
        </p:txBody>
      </p:sp>
      <p:sp>
        <p:nvSpPr>
          <p:cNvPr id="5" name="Shape 63"/>
          <p:cNvSpPr txBox="1"/>
          <p:nvPr/>
        </p:nvSpPr>
        <p:spPr>
          <a:xfrm>
            <a:off x="808302" y="2332984"/>
            <a:ext cx="7755676" cy="3686816"/>
          </a:xfrm>
          <a:prstGeom prst="rect">
            <a:avLst/>
          </a:prstGeom>
          <a:noFill/>
          <a:ln>
            <a:noFill/>
          </a:ln>
        </p:spPr>
        <p:txBody>
          <a:bodyPr lIns="91425" tIns="91425" rIns="91425" bIns="91425" anchor="t" anchorCtr="0">
            <a:noAutofit/>
          </a:bodyPr>
          <a:lstStyle/>
          <a:p>
            <a:pPr>
              <a:spcBef>
                <a:spcPts val="600"/>
              </a:spcBef>
            </a:pPr>
            <a:r>
              <a:rPr lang="en-US" sz="2800" b="1" dirty="0" smtClean="0">
                <a:solidFill>
                  <a:srgbClr val="0000FF"/>
                </a:solidFill>
                <a:latin typeface="Source Sans Pro"/>
                <a:ea typeface="Source Sans Pro"/>
                <a:cs typeface="Source Sans Pro"/>
                <a:sym typeface="Source Sans Pro"/>
              </a:rPr>
              <a:t>A: Neutrinos (after photons)</a:t>
            </a:r>
          </a:p>
          <a:p>
            <a:pPr marL="457200" lvl="5" indent="-457200">
              <a:spcBef>
                <a:spcPts val="600"/>
              </a:spcBef>
              <a:buFont typeface="Courier New"/>
              <a:buChar char="o"/>
            </a:pPr>
            <a:r>
              <a:rPr lang="en-US" sz="2400" b="1" dirty="0" smtClean="0">
                <a:solidFill>
                  <a:srgbClr val="3366FF"/>
                </a:solidFill>
                <a:latin typeface="Source Sans Pro"/>
                <a:ea typeface="Source Sans Pro"/>
                <a:cs typeface="Source Sans Pro"/>
                <a:sym typeface="Source Sans Pro"/>
              </a:rPr>
              <a:t>1.2×10</a:t>
            </a:r>
            <a:r>
              <a:rPr lang="en-US" sz="2400" b="1" baseline="30000" dirty="0" smtClean="0">
                <a:solidFill>
                  <a:srgbClr val="3366FF"/>
                </a:solidFill>
                <a:latin typeface="Source Sans Pro"/>
                <a:ea typeface="Source Sans Pro"/>
                <a:cs typeface="Source Sans Pro"/>
                <a:sym typeface="Source Sans Pro"/>
              </a:rPr>
              <a:t>89 </a:t>
            </a:r>
            <a:r>
              <a:rPr lang="en-US" sz="2400" b="1" dirty="0" smtClean="0">
                <a:solidFill>
                  <a:srgbClr val="3366FF"/>
                </a:solidFill>
                <a:latin typeface="Source Sans Pro"/>
                <a:ea typeface="Source Sans Pro"/>
                <a:cs typeface="Source Sans Pro"/>
                <a:sym typeface="Source Sans Pro"/>
              </a:rPr>
              <a:t>neutrinos in the universe, comparing to $84.9 trillion (~10</a:t>
            </a:r>
            <a:r>
              <a:rPr lang="en-US" sz="2400" b="1" baseline="30000" dirty="0" smtClean="0">
                <a:solidFill>
                  <a:srgbClr val="3366FF"/>
                </a:solidFill>
                <a:latin typeface="Source Sans Pro"/>
                <a:ea typeface="Source Sans Pro"/>
                <a:cs typeface="Source Sans Pro"/>
                <a:sym typeface="Source Sans Pro"/>
              </a:rPr>
              <a:t>14</a:t>
            </a:r>
            <a:r>
              <a:rPr lang="en-US" sz="2400" b="1" dirty="0" smtClean="0">
                <a:solidFill>
                  <a:srgbClr val="3366FF"/>
                </a:solidFill>
                <a:latin typeface="Source Sans Pro"/>
                <a:ea typeface="Source Sans Pro"/>
                <a:cs typeface="Source Sans Pro"/>
                <a:sym typeface="Source Sans Pro"/>
              </a:rPr>
              <a:t>) net worth of the U.S. households and nonprofit organizations in 2015</a:t>
            </a:r>
            <a:r>
              <a:rPr lang="en-US" sz="2400" b="1" baseline="30000" dirty="0" smtClean="0">
                <a:solidFill>
                  <a:srgbClr val="3366FF"/>
                </a:solidFill>
                <a:latin typeface="Source Sans Pro"/>
                <a:ea typeface="Source Sans Pro"/>
                <a:cs typeface="Source Sans Pro"/>
                <a:sym typeface="Source Sans Pro"/>
              </a:rPr>
              <a:t>[1]</a:t>
            </a:r>
            <a:r>
              <a:rPr lang="en-US" sz="2400" b="1" dirty="0" smtClean="0">
                <a:solidFill>
                  <a:srgbClr val="3366FF"/>
                </a:solidFill>
                <a:latin typeface="Source Sans Pro"/>
                <a:ea typeface="Source Sans Pro"/>
                <a:cs typeface="Source Sans Pro"/>
                <a:sym typeface="Source Sans Pro"/>
              </a:rPr>
              <a:t>. </a:t>
            </a:r>
            <a:endParaRPr lang="en-US" sz="2400" b="1" baseline="30000" dirty="0" smtClean="0">
              <a:solidFill>
                <a:srgbClr val="3366FF"/>
              </a:solidFill>
              <a:latin typeface="Source Sans Pro"/>
              <a:ea typeface="Source Sans Pro"/>
              <a:cs typeface="Source Sans Pro"/>
              <a:sym typeface="Source Sans Pro"/>
            </a:endParaRPr>
          </a:p>
          <a:p>
            <a:pPr marL="457200" lvl="8" indent="-457200">
              <a:spcBef>
                <a:spcPts val="600"/>
              </a:spcBef>
              <a:buFont typeface="Courier New"/>
              <a:buChar char="o"/>
            </a:pPr>
            <a:r>
              <a:rPr lang="en-US" sz="2400" b="1" dirty="0" smtClean="0">
                <a:solidFill>
                  <a:srgbClr val="3366FF"/>
                </a:solidFill>
                <a:latin typeface="Source Sans Pro"/>
                <a:ea typeface="Source Sans Pro"/>
                <a:cs typeface="Source Sans Pro"/>
                <a:sym typeface="Source Sans Pro"/>
              </a:rPr>
              <a:t>330 neutrinos per cm</a:t>
            </a:r>
            <a:r>
              <a:rPr lang="en-US" sz="2400" b="1" baseline="30000" dirty="0" smtClean="0">
                <a:solidFill>
                  <a:srgbClr val="3366FF"/>
                </a:solidFill>
                <a:latin typeface="Source Sans Pro"/>
                <a:ea typeface="Source Sans Pro"/>
                <a:cs typeface="Source Sans Pro"/>
                <a:sym typeface="Source Sans Pro"/>
              </a:rPr>
              <a:t>3</a:t>
            </a:r>
          </a:p>
          <a:p>
            <a:pPr marL="457200" lvl="8" indent="-457200">
              <a:spcBef>
                <a:spcPts val="600"/>
              </a:spcBef>
              <a:buFont typeface="Courier New"/>
              <a:buChar char="o"/>
            </a:pPr>
            <a:r>
              <a:rPr lang="en-US" sz="2400" b="1" dirty="0" smtClean="0">
                <a:solidFill>
                  <a:srgbClr val="3366FF"/>
                </a:solidFill>
                <a:latin typeface="Source Sans Pro"/>
                <a:ea typeface="Source Sans Pro"/>
                <a:cs typeface="Source Sans Pro"/>
                <a:sym typeface="Source Sans Pro"/>
              </a:rPr>
              <a:t>100 trillion neutrinos passing through us every second. Neutrino interacts very weakly </a:t>
            </a:r>
            <a:r>
              <a:rPr lang="en-US" sz="2400" b="1" dirty="0">
                <a:solidFill>
                  <a:srgbClr val="3366FF"/>
                </a:solidFill>
                <a:latin typeface="Source Sans Pro"/>
                <a:ea typeface="Source Sans Pro"/>
                <a:cs typeface="Source Sans Pro"/>
                <a:sym typeface="Source Sans Pro"/>
              </a:rPr>
              <a:t>- </a:t>
            </a:r>
            <a:r>
              <a:rPr lang="en-US" sz="2400" b="1" dirty="0">
                <a:solidFill>
                  <a:srgbClr val="FF0000"/>
                </a:solidFill>
                <a:latin typeface="Source Sans Pro"/>
                <a:ea typeface="Source Sans Pro"/>
                <a:cs typeface="Source Sans Pro"/>
                <a:sym typeface="Source Sans Pro"/>
              </a:rPr>
              <a:t>ghost particle</a:t>
            </a:r>
            <a:r>
              <a:rPr lang="en-US" sz="2400" b="1" dirty="0">
                <a:solidFill>
                  <a:srgbClr val="2143AA"/>
                </a:solidFill>
                <a:latin typeface="Source Sans Pro"/>
                <a:ea typeface="Source Sans Pro"/>
                <a:cs typeface="Source Sans Pro"/>
                <a:sym typeface="Source Sans Pro"/>
              </a:rPr>
              <a:t>. </a:t>
            </a:r>
            <a:endParaRPr lang="en-US" sz="2400" b="1" dirty="0" smtClean="0">
              <a:solidFill>
                <a:srgbClr val="2143AA"/>
              </a:solidFill>
              <a:latin typeface="Source Sans Pro"/>
              <a:ea typeface="Source Sans Pro"/>
              <a:cs typeface="Source Sans Pro"/>
              <a:sym typeface="Source Sans Pro"/>
            </a:endParaRPr>
          </a:p>
        </p:txBody>
      </p:sp>
      <p:sp>
        <p:nvSpPr>
          <p:cNvPr id="7" name="Shape 317"/>
          <p:cNvSpPr txBox="1"/>
          <p:nvPr/>
        </p:nvSpPr>
        <p:spPr>
          <a:xfrm>
            <a:off x="1100149" y="5909607"/>
            <a:ext cx="7056795" cy="439639"/>
          </a:xfrm>
          <a:prstGeom prst="rect">
            <a:avLst/>
          </a:prstGeom>
          <a:noFill/>
          <a:ln>
            <a:noFill/>
          </a:ln>
        </p:spPr>
        <p:txBody>
          <a:bodyPr lIns="91425" tIns="91425" rIns="91425" bIns="91425" anchor="t" anchorCtr="0">
            <a:noAutofit/>
          </a:bodyPr>
          <a:lstStyle/>
          <a:p>
            <a:pPr lvl="0" rtl="0">
              <a:spcBef>
                <a:spcPts val="0"/>
              </a:spcBef>
              <a:buNone/>
            </a:pPr>
            <a:r>
              <a:rPr lang="en-US" sz="1600" i="1" dirty="0" smtClean="0">
                <a:solidFill>
                  <a:srgbClr val="607D8B"/>
                </a:solidFill>
                <a:latin typeface="Source Sans Pro"/>
                <a:ea typeface="Source Sans Pro"/>
                <a:cs typeface="Source Sans Pro"/>
                <a:sym typeface="Source Sans Pro"/>
              </a:rPr>
              <a:t>[1] American’s</a:t>
            </a:r>
            <a:r>
              <a:rPr lang="zh-CN" altLang="en-US" sz="1600" i="1" dirty="0" smtClean="0">
                <a:solidFill>
                  <a:srgbClr val="607D8B"/>
                </a:solidFill>
                <a:latin typeface="Source Sans Pro"/>
                <a:ea typeface="Source Sans Pro"/>
                <a:cs typeface="Source Sans Pro"/>
                <a:sym typeface="Source Sans Pro"/>
              </a:rPr>
              <a:t> </a:t>
            </a:r>
            <a:r>
              <a:rPr lang="en-US" altLang="zh-CN" sz="1600" i="1" dirty="0" smtClean="0">
                <a:solidFill>
                  <a:srgbClr val="607D8B"/>
                </a:solidFill>
                <a:latin typeface="Source Sans Pro"/>
                <a:ea typeface="Source Sans Pro"/>
                <a:cs typeface="Source Sans Pro"/>
                <a:sym typeface="Source Sans Pro"/>
              </a:rPr>
              <a:t>Net</a:t>
            </a:r>
            <a:r>
              <a:rPr lang="zh-CN" altLang="en-US" sz="1600" i="1" dirty="0" smtClean="0">
                <a:solidFill>
                  <a:srgbClr val="607D8B"/>
                </a:solidFill>
                <a:latin typeface="Source Sans Pro"/>
                <a:ea typeface="Source Sans Pro"/>
                <a:cs typeface="Source Sans Pro"/>
                <a:sym typeface="Source Sans Pro"/>
              </a:rPr>
              <a:t> </a:t>
            </a:r>
            <a:r>
              <a:rPr lang="en-US" altLang="zh-CN" sz="1600" i="1" dirty="0" smtClean="0">
                <a:solidFill>
                  <a:srgbClr val="607D8B"/>
                </a:solidFill>
                <a:latin typeface="Source Sans Pro"/>
                <a:ea typeface="Source Sans Pro"/>
                <a:cs typeface="Source Sans Pro"/>
                <a:sym typeface="Source Sans Pro"/>
              </a:rPr>
              <a:t>Worth</a:t>
            </a:r>
            <a:r>
              <a:rPr lang="zh-CN" altLang="en-US" sz="1600" i="1" dirty="0" smtClean="0">
                <a:solidFill>
                  <a:srgbClr val="607D8B"/>
                </a:solidFill>
                <a:latin typeface="Source Sans Pro"/>
                <a:ea typeface="Source Sans Pro"/>
                <a:cs typeface="Source Sans Pro"/>
                <a:sym typeface="Source Sans Pro"/>
              </a:rPr>
              <a:t> </a:t>
            </a:r>
            <a:r>
              <a:rPr lang="en-US" altLang="zh-CN" sz="1600" i="1" dirty="0" smtClean="0">
                <a:solidFill>
                  <a:srgbClr val="607D8B"/>
                </a:solidFill>
                <a:latin typeface="Source Sans Pro"/>
                <a:ea typeface="Source Sans Pro"/>
                <a:cs typeface="Source Sans Pro"/>
                <a:sym typeface="Source Sans Pro"/>
              </a:rPr>
              <a:t>Reaches</a:t>
            </a:r>
            <a:r>
              <a:rPr lang="zh-CN" altLang="en-US" sz="1600" i="1" dirty="0" smtClean="0">
                <a:solidFill>
                  <a:srgbClr val="607D8B"/>
                </a:solidFill>
                <a:latin typeface="Source Sans Pro"/>
                <a:ea typeface="Source Sans Pro"/>
                <a:cs typeface="Source Sans Pro"/>
                <a:sym typeface="Source Sans Pro"/>
              </a:rPr>
              <a:t> </a:t>
            </a:r>
            <a:r>
              <a:rPr lang="en-US" altLang="zh-CN" sz="1600" i="1" dirty="0" smtClean="0">
                <a:solidFill>
                  <a:srgbClr val="607D8B"/>
                </a:solidFill>
                <a:latin typeface="Source Sans Pro"/>
                <a:ea typeface="Source Sans Pro"/>
                <a:cs typeface="Source Sans Pro"/>
                <a:sym typeface="Source Sans Pro"/>
              </a:rPr>
              <a:t>High</a:t>
            </a:r>
            <a:r>
              <a:rPr lang="zh-CN" altLang="en-US" sz="1600" i="1" dirty="0" smtClean="0">
                <a:solidFill>
                  <a:srgbClr val="607D8B"/>
                </a:solidFill>
                <a:latin typeface="Source Sans Pro"/>
                <a:ea typeface="Source Sans Pro"/>
                <a:cs typeface="Source Sans Pro"/>
                <a:sym typeface="Source Sans Pro"/>
              </a:rPr>
              <a:t> </a:t>
            </a:r>
            <a:r>
              <a:rPr lang="en-US" altLang="zh-CN" sz="1600" i="1" dirty="0" smtClean="0">
                <a:solidFill>
                  <a:srgbClr val="607D8B"/>
                </a:solidFill>
                <a:latin typeface="Source Sans Pro"/>
                <a:ea typeface="Source Sans Pro"/>
                <a:cs typeface="Source Sans Pro"/>
                <a:sym typeface="Source Sans Pro"/>
              </a:rPr>
              <a:t>of</a:t>
            </a:r>
            <a:r>
              <a:rPr lang="zh-CN" altLang="en-US" sz="1600" i="1" dirty="0" smtClean="0">
                <a:solidFill>
                  <a:srgbClr val="607D8B"/>
                </a:solidFill>
                <a:latin typeface="Source Sans Pro"/>
                <a:ea typeface="Source Sans Pro"/>
                <a:cs typeface="Source Sans Pro"/>
                <a:sym typeface="Source Sans Pro"/>
              </a:rPr>
              <a:t> </a:t>
            </a:r>
            <a:r>
              <a:rPr lang="en-US" altLang="zh-CN" sz="1600" i="1" dirty="0" smtClean="0">
                <a:solidFill>
                  <a:srgbClr val="607D8B"/>
                </a:solidFill>
                <a:latin typeface="Source Sans Pro"/>
                <a:ea typeface="Source Sans Pro"/>
                <a:cs typeface="Source Sans Pro"/>
                <a:sym typeface="Source Sans Pro"/>
              </a:rPr>
              <a:t>$84.9</a:t>
            </a:r>
            <a:r>
              <a:rPr lang="zh-CN" altLang="en-US" sz="1600" i="1" dirty="0" smtClean="0">
                <a:solidFill>
                  <a:srgbClr val="607D8B"/>
                </a:solidFill>
                <a:latin typeface="Source Sans Pro"/>
                <a:ea typeface="Source Sans Pro"/>
                <a:cs typeface="Source Sans Pro"/>
                <a:sym typeface="Source Sans Pro"/>
              </a:rPr>
              <a:t> </a:t>
            </a:r>
            <a:r>
              <a:rPr lang="en-US" altLang="zh-CN" sz="1600" i="1" dirty="0" smtClean="0">
                <a:solidFill>
                  <a:srgbClr val="607D8B"/>
                </a:solidFill>
                <a:latin typeface="Source Sans Pro"/>
                <a:ea typeface="Source Sans Pro"/>
                <a:cs typeface="Source Sans Pro"/>
                <a:sym typeface="Source Sans Pro"/>
              </a:rPr>
              <a:t>Trillion</a:t>
            </a:r>
            <a:r>
              <a:rPr lang="en-US" sz="1600" i="1" dirty="0" smtClean="0">
                <a:solidFill>
                  <a:srgbClr val="607D8B"/>
                </a:solidFill>
                <a:latin typeface="Source Sans Pro"/>
                <a:ea typeface="Source Sans Pro"/>
                <a:cs typeface="Source Sans Pro"/>
                <a:sym typeface="Source Sans Pro"/>
              </a:rPr>
              <a:t>, The Wall Street Journal</a:t>
            </a:r>
            <a:endParaRPr sz="1600" i="1" dirty="0">
              <a:solidFill>
                <a:srgbClr val="607D8B"/>
              </a:solidFill>
              <a:latin typeface="Source Sans Pro"/>
              <a:ea typeface="Source Sans Pro"/>
              <a:cs typeface="Source Sans Pro"/>
              <a:sym typeface="Source Sans Pro"/>
            </a:endParaRPr>
          </a:p>
        </p:txBody>
      </p:sp>
      <p:sp>
        <p:nvSpPr>
          <p:cNvPr id="6" name="Rectangle 5"/>
          <p:cNvSpPr/>
          <p:nvPr/>
        </p:nvSpPr>
        <p:spPr>
          <a:xfrm>
            <a:off x="393246" y="687325"/>
            <a:ext cx="8361232" cy="5910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smtClean="0">
              <a:solidFill>
                <a:srgbClr val="FF0000"/>
              </a:solidFill>
              <a:latin typeface="+mj-lt"/>
              <a:cs typeface="Athelas Regular"/>
            </a:endParaRPr>
          </a:p>
          <a:p>
            <a:pPr algn="ctr"/>
            <a:r>
              <a:rPr lang="en-US" sz="4800" dirty="0" smtClean="0">
                <a:solidFill>
                  <a:srgbClr val="FF0000"/>
                </a:solidFill>
                <a:latin typeface="+mj-lt"/>
                <a:cs typeface="Athelas Regular"/>
              </a:rPr>
              <a:t>“Without neutrinos, the sun wouldn’t shine and we wouldn’t have elements heavier than hydrogen.”</a:t>
            </a:r>
          </a:p>
          <a:p>
            <a:pPr algn="r"/>
            <a:endParaRPr lang="en-US" sz="2000" dirty="0" smtClean="0">
              <a:solidFill>
                <a:schemeClr val="tx1"/>
              </a:solidFill>
              <a:latin typeface="+mj-lt"/>
              <a:cs typeface="Athelas Regular"/>
            </a:endParaRPr>
          </a:p>
          <a:p>
            <a:pPr algn="r"/>
            <a:r>
              <a:rPr lang="en-US" sz="2000" dirty="0" smtClean="0">
                <a:solidFill>
                  <a:schemeClr val="tx1"/>
                </a:solidFill>
                <a:latin typeface="+mj-lt"/>
                <a:cs typeface="Athelas Regular"/>
              </a:rPr>
              <a:t>The Symmetry Magazine</a:t>
            </a:r>
          </a:p>
          <a:p>
            <a:pPr algn="ctr"/>
            <a:endParaRPr lang="en-US" sz="3600" dirty="0">
              <a:solidFill>
                <a:srgbClr val="FF0000"/>
              </a:solidFill>
              <a:latin typeface="+mj-lt"/>
            </a:endParaRPr>
          </a:p>
        </p:txBody>
      </p:sp>
    </p:spTree>
    <p:extLst>
      <p:ext uri="{BB962C8B-B14F-4D97-AF65-F5344CB8AC3E}">
        <p14:creationId xmlns:p14="http://schemas.microsoft.com/office/powerpoint/2010/main" val="4156895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checkerboard(across)">
                                      <p:cBhvr>
                                        <p:cTn id="19" dur="500"/>
                                        <p:tgtEl>
                                          <p:spTgt spid="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blinds(horizontal)">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92448" y="410826"/>
            <a:ext cx="8357851" cy="717916"/>
          </a:xfrm>
          <a:prstGeom prst="rect">
            <a:avLst/>
          </a:prstGeom>
        </p:spPr>
        <p:txBody>
          <a:bodyPr lIns="91425" tIns="91425" rIns="91425" bIns="91425" anchor="b" anchorCtr="0">
            <a:noAutofit/>
          </a:bodyPr>
          <a:lstStyle/>
          <a:p>
            <a:pPr lvl="0"/>
            <a:r>
              <a:rPr lang="en-US" sz="2600" dirty="0" smtClean="0"/>
              <a:t>The Question: Matter</a:t>
            </a:r>
            <a:r>
              <a:rPr lang="en-US" sz="2600" dirty="0"/>
              <a:t>-Antimatter </a:t>
            </a:r>
            <a:r>
              <a:rPr lang="en-US" sz="2600" dirty="0" smtClean="0"/>
              <a:t>Asymmetry Mystery</a:t>
            </a:r>
            <a:endParaRPr lang="en" sz="2600" dirty="0"/>
          </a:p>
        </p:txBody>
      </p:sp>
      <p:pic>
        <p:nvPicPr>
          <p:cNvPr id="6" name="Picture 5"/>
          <p:cNvPicPr>
            <a:picLocks noChangeAspect="1"/>
          </p:cNvPicPr>
          <p:nvPr/>
        </p:nvPicPr>
        <p:blipFill>
          <a:blip r:embed="rId3"/>
          <a:stretch>
            <a:fillRect/>
          </a:stretch>
        </p:blipFill>
        <p:spPr>
          <a:xfrm>
            <a:off x="423315" y="1128742"/>
            <a:ext cx="8368602" cy="5712966"/>
          </a:xfrm>
          <a:prstGeom prst="rect">
            <a:avLst/>
          </a:prstGeom>
        </p:spPr>
      </p:pic>
      <p:sp>
        <p:nvSpPr>
          <p:cNvPr id="2" name="TextBox 1"/>
          <p:cNvSpPr txBox="1"/>
          <p:nvPr/>
        </p:nvSpPr>
        <p:spPr>
          <a:xfrm>
            <a:off x="423314" y="1128742"/>
            <a:ext cx="2116685" cy="400110"/>
          </a:xfrm>
          <a:prstGeom prst="rect">
            <a:avLst/>
          </a:prstGeom>
          <a:noFill/>
        </p:spPr>
        <p:txBody>
          <a:bodyPr wrap="square" rtlCol="0">
            <a:spAutoFit/>
          </a:bodyPr>
          <a:lstStyle/>
          <a:p>
            <a:r>
              <a:rPr lang="en-US" sz="2000" dirty="0" smtClean="0">
                <a:solidFill>
                  <a:srgbClr val="FFFF00"/>
                </a:solidFill>
              </a:rPr>
              <a:t>Big Bang Theory </a:t>
            </a:r>
            <a:endParaRPr lang="en-US" sz="2000" dirty="0">
              <a:solidFill>
                <a:srgbClr val="FFFF00"/>
              </a:solidFill>
            </a:endParaRPr>
          </a:p>
        </p:txBody>
      </p:sp>
    </p:spTree>
    <p:extLst>
      <p:ext uri="{BB962C8B-B14F-4D97-AF65-F5344CB8AC3E}">
        <p14:creationId xmlns:p14="http://schemas.microsoft.com/office/powerpoint/2010/main" val="27561045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86150" y="410827"/>
            <a:ext cx="7571700" cy="630574"/>
          </a:xfrm>
          <a:prstGeom prst="rect">
            <a:avLst/>
          </a:prstGeom>
        </p:spPr>
        <p:txBody>
          <a:bodyPr lIns="91425" tIns="91425" rIns="91425" bIns="91425" anchor="b" anchorCtr="0">
            <a:noAutofit/>
          </a:bodyPr>
          <a:lstStyle/>
          <a:p>
            <a:pPr>
              <a:spcBef>
                <a:spcPts val="0"/>
              </a:spcBef>
              <a:buNone/>
            </a:pPr>
            <a:r>
              <a:rPr lang="en-US" sz="2800" dirty="0" smtClean="0"/>
              <a:t>Neutrino- The Ghost Particle</a:t>
            </a:r>
            <a:endParaRPr lang="en" sz="2800" dirty="0"/>
          </a:p>
        </p:txBody>
      </p:sp>
      <p:sp>
        <p:nvSpPr>
          <p:cNvPr id="4" name="Text Placeholder 3"/>
          <p:cNvSpPr>
            <a:spLocks noGrp="1"/>
          </p:cNvSpPr>
          <p:nvPr>
            <p:ph type="body" idx="1"/>
          </p:nvPr>
        </p:nvSpPr>
        <p:spPr>
          <a:xfrm>
            <a:off x="786149" y="939800"/>
            <a:ext cx="6317538" cy="3149599"/>
          </a:xfrm>
        </p:spPr>
        <p:txBody>
          <a:bodyPr/>
          <a:lstStyle/>
          <a:p>
            <a:pPr lvl="8">
              <a:buFont typeface="Source Sans Pro"/>
              <a:buChar char="◎"/>
            </a:pPr>
            <a:r>
              <a:rPr lang="en-US" sz="2200" dirty="0">
                <a:solidFill>
                  <a:srgbClr val="0000FF"/>
                </a:solidFill>
              </a:rPr>
              <a:t>100 trillion neutrinos passing through us     </a:t>
            </a:r>
          </a:p>
          <a:p>
            <a:pPr lvl="8"/>
            <a:r>
              <a:rPr lang="en-US" sz="2200" dirty="0">
                <a:solidFill>
                  <a:srgbClr val="0000FF"/>
                </a:solidFill>
              </a:rPr>
              <a:t>    every </a:t>
            </a:r>
            <a:r>
              <a:rPr lang="en-US" sz="2200" dirty="0" smtClean="0">
                <a:solidFill>
                  <a:srgbClr val="0000FF"/>
                </a:solidFill>
              </a:rPr>
              <a:t>second</a:t>
            </a:r>
          </a:p>
          <a:p>
            <a:pPr lvl="8"/>
            <a:r>
              <a:rPr lang="en-US" sz="2200" dirty="0" smtClean="0">
                <a:solidFill>
                  <a:srgbClr val="0000FF"/>
                </a:solidFill>
              </a:rPr>
              <a:t>          </a:t>
            </a:r>
            <a:r>
              <a:rPr lang="en-US" sz="2200" dirty="0" smtClean="0">
                <a:solidFill>
                  <a:srgbClr val="660066"/>
                </a:solidFill>
              </a:rPr>
              <a:t>Neutrino interacts very weakly</a:t>
            </a:r>
          </a:p>
          <a:p>
            <a:pPr lvl="8">
              <a:buFont typeface="Source Sans Pro"/>
              <a:buChar char="◎"/>
            </a:pPr>
            <a:r>
              <a:rPr lang="en-US" sz="2200" dirty="0" smtClean="0">
                <a:solidFill>
                  <a:srgbClr val="0000FF"/>
                </a:solidFill>
              </a:rPr>
              <a:t>1930</a:t>
            </a:r>
            <a:r>
              <a:rPr lang="en-US" sz="2200" dirty="0">
                <a:solidFill>
                  <a:srgbClr val="0000FF"/>
                </a:solidFill>
              </a:rPr>
              <a:t>, Wolfgang Pauli proposed the </a:t>
            </a:r>
            <a:r>
              <a:rPr lang="en-US" sz="2200" dirty="0" smtClean="0">
                <a:solidFill>
                  <a:srgbClr val="0000FF"/>
                </a:solidFill>
              </a:rPr>
              <a:t>existence</a:t>
            </a:r>
          </a:p>
          <a:p>
            <a:pPr lvl="8">
              <a:buFont typeface="Source Sans Pro"/>
              <a:buChar char="◎"/>
            </a:pPr>
            <a:r>
              <a:rPr lang="en-US" sz="2200" dirty="0" smtClean="0">
                <a:solidFill>
                  <a:srgbClr val="0000FF"/>
                </a:solidFill>
              </a:rPr>
              <a:t>The interaction length of a high energy   </a:t>
            </a:r>
          </a:p>
          <a:p>
            <a:pPr lvl="8"/>
            <a:r>
              <a:rPr lang="en-US" sz="2200" dirty="0">
                <a:solidFill>
                  <a:srgbClr val="0000FF"/>
                </a:solidFill>
              </a:rPr>
              <a:t> </a:t>
            </a:r>
            <a:r>
              <a:rPr lang="en-US" sz="2200" dirty="0" smtClean="0">
                <a:solidFill>
                  <a:srgbClr val="0000FF"/>
                </a:solidFill>
              </a:rPr>
              <a:t>   neutrino is about 2.5 million kilometers of   </a:t>
            </a:r>
          </a:p>
          <a:p>
            <a:pPr lvl="8"/>
            <a:r>
              <a:rPr lang="en-US" sz="2200" dirty="0">
                <a:solidFill>
                  <a:srgbClr val="0000FF"/>
                </a:solidFill>
              </a:rPr>
              <a:t> </a:t>
            </a:r>
            <a:r>
              <a:rPr lang="en-US" sz="2200" dirty="0" smtClean="0">
                <a:solidFill>
                  <a:srgbClr val="0000FF"/>
                </a:solidFill>
              </a:rPr>
              <a:t>   water. If we want to detect neutrinos, we need:</a:t>
            </a:r>
          </a:p>
          <a:p>
            <a:pPr lvl="8"/>
            <a:r>
              <a:rPr lang="en-US" sz="2400" dirty="0" smtClean="0">
                <a:solidFill>
                  <a:srgbClr val="660066"/>
                </a:solidFill>
              </a:rPr>
              <a:t>        Lots</a:t>
            </a:r>
            <a:r>
              <a:rPr lang="en-US" sz="2400" dirty="0">
                <a:solidFill>
                  <a:srgbClr val="660066"/>
                </a:solidFill>
              </a:rPr>
              <a:t>, lots of neutrinos</a:t>
            </a:r>
          </a:p>
          <a:p>
            <a:pPr lvl="8"/>
            <a:r>
              <a:rPr lang="en-US" sz="2400" dirty="0" smtClean="0">
                <a:solidFill>
                  <a:srgbClr val="660066"/>
                </a:solidFill>
              </a:rPr>
              <a:t>        Large </a:t>
            </a:r>
            <a:r>
              <a:rPr lang="en-US" sz="2400" dirty="0">
                <a:solidFill>
                  <a:srgbClr val="660066"/>
                </a:solidFill>
              </a:rPr>
              <a:t>detectors</a:t>
            </a:r>
          </a:p>
          <a:p>
            <a:pPr lvl="8"/>
            <a:endParaRPr lang="en-US" sz="2200" dirty="0" smtClean="0">
              <a:solidFill>
                <a:srgbClr val="0000FF"/>
              </a:solidFill>
            </a:endParaRPr>
          </a:p>
        </p:txBody>
      </p:sp>
      <p:pic>
        <p:nvPicPr>
          <p:cNvPr id="5" name="Picture 4"/>
          <p:cNvPicPr>
            <a:picLocks noChangeAspect="1"/>
          </p:cNvPicPr>
          <p:nvPr/>
        </p:nvPicPr>
        <p:blipFill>
          <a:blip r:embed="rId3"/>
          <a:stretch>
            <a:fillRect/>
          </a:stretch>
        </p:blipFill>
        <p:spPr>
          <a:xfrm>
            <a:off x="3826807" y="3869665"/>
            <a:ext cx="5317193" cy="2992820"/>
          </a:xfrm>
          <a:prstGeom prst="rect">
            <a:avLst/>
          </a:prstGeom>
        </p:spPr>
      </p:pic>
      <p:sp>
        <p:nvSpPr>
          <p:cNvPr id="6" name="TextBox 5"/>
          <p:cNvSpPr txBox="1"/>
          <p:nvPr/>
        </p:nvSpPr>
        <p:spPr>
          <a:xfrm>
            <a:off x="3826807" y="3900645"/>
            <a:ext cx="2379437" cy="523220"/>
          </a:xfrm>
          <a:prstGeom prst="rect">
            <a:avLst/>
          </a:prstGeom>
          <a:noFill/>
        </p:spPr>
        <p:txBody>
          <a:bodyPr wrap="square" rtlCol="0">
            <a:spAutoFit/>
          </a:bodyPr>
          <a:lstStyle/>
          <a:p>
            <a:r>
              <a:rPr lang="en-US" dirty="0" smtClean="0">
                <a:solidFill>
                  <a:srgbClr val="FFFF00"/>
                </a:solidFill>
              </a:rPr>
              <a:t>Natural radioactivity of the potassium in banana</a:t>
            </a:r>
            <a:endParaRPr lang="en-US" dirty="0">
              <a:solidFill>
                <a:srgbClr val="FFFF00"/>
              </a:solidFill>
            </a:endParaRPr>
          </a:p>
        </p:txBody>
      </p:sp>
      <p:pic>
        <p:nvPicPr>
          <p:cNvPr id="2" name="Picture 1"/>
          <p:cNvPicPr>
            <a:picLocks noChangeAspect="1"/>
          </p:cNvPicPr>
          <p:nvPr/>
        </p:nvPicPr>
        <p:blipFill>
          <a:blip r:embed="rId4"/>
          <a:stretch>
            <a:fillRect/>
          </a:stretch>
        </p:blipFill>
        <p:spPr>
          <a:xfrm>
            <a:off x="5035671" y="3869665"/>
            <a:ext cx="3203126" cy="2978907"/>
          </a:xfrm>
          <a:prstGeom prst="rect">
            <a:avLst/>
          </a:prstGeom>
        </p:spPr>
      </p:pic>
      <p:pic>
        <p:nvPicPr>
          <p:cNvPr id="10" name="Picture 9"/>
          <p:cNvPicPr>
            <a:picLocks noChangeAspect="1"/>
          </p:cNvPicPr>
          <p:nvPr/>
        </p:nvPicPr>
        <p:blipFill>
          <a:blip r:embed="rId5"/>
          <a:stretch>
            <a:fillRect/>
          </a:stretch>
        </p:blipFill>
        <p:spPr>
          <a:xfrm>
            <a:off x="7103687" y="1041401"/>
            <a:ext cx="1868150" cy="2636437"/>
          </a:xfrm>
          <a:prstGeom prst="rect">
            <a:avLst/>
          </a:prstGeom>
        </p:spPr>
      </p:pic>
      <p:sp>
        <p:nvSpPr>
          <p:cNvPr id="3" name="5-Point Star 2"/>
          <p:cNvSpPr/>
          <p:nvPr/>
        </p:nvSpPr>
        <p:spPr>
          <a:xfrm>
            <a:off x="1231900" y="1714500"/>
            <a:ext cx="317500" cy="30480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5-Point Star 10"/>
          <p:cNvSpPr/>
          <p:nvPr/>
        </p:nvSpPr>
        <p:spPr>
          <a:xfrm>
            <a:off x="1143000" y="3373038"/>
            <a:ext cx="317500" cy="30480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5-Point Star 11"/>
          <p:cNvSpPr/>
          <p:nvPr/>
        </p:nvSpPr>
        <p:spPr>
          <a:xfrm>
            <a:off x="1143000" y="3784599"/>
            <a:ext cx="317500" cy="304800"/>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9489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US" sz="2800" dirty="0" smtClean="0"/>
              <a:t>Neutrino Sources</a:t>
            </a:r>
            <a:endParaRPr lang="en" sz="2800" dirty="0"/>
          </a:p>
        </p:txBody>
      </p:sp>
      <p:sp>
        <p:nvSpPr>
          <p:cNvPr id="4" name="Text Placeholder 3"/>
          <p:cNvSpPr>
            <a:spLocks noGrp="1"/>
          </p:cNvSpPr>
          <p:nvPr>
            <p:ph type="body" idx="1"/>
          </p:nvPr>
        </p:nvSpPr>
        <p:spPr/>
        <p:txBody>
          <a:bodyPr/>
          <a:lstStyle/>
          <a:p>
            <a:endParaRPr lang="en-US"/>
          </a:p>
        </p:txBody>
      </p:sp>
      <p:pic>
        <p:nvPicPr>
          <p:cNvPr id="7" name="Picture 6" descr="neutrino_sourc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2" y="1347725"/>
            <a:ext cx="8316198" cy="5497148"/>
          </a:xfrm>
          <a:prstGeom prst="rect">
            <a:avLst/>
          </a:prstGeom>
        </p:spPr>
      </p:pic>
      <p:sp>
        <p:nvSpPr>
          <p:cNvPr id="9" name="Rectangle 8"/>
          <p:cNvSpPr/>
          <p:nvPr/>
        </p:nvSpPr>
        <p:spPr>
          <a:xfrm>
            <a:off x="1378473" y="1548955"/>
            <a:ext cx="1951546" cy="5266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Natural Sources</a:t>
            </a:r>
            <a:endParaRPr lang="en-US" dirty="0"/>
          </a:p>
        </p:txBody>
      </p:sp>
      <p:sp>
        <p:nvSpPr>
          <p:cNvPr id="15" name="Rectangle 14"/>
          <p:cNvSpPr/>
          <p:nvPr/>
        </p:nvSpPr>
        <p:spPr>
          <a:xfrm>
            <a:off x="6390816" y="5356889"/>
            <a:ext cx="1951546" cy="52664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Manmade Sources</a:t>
            </a:r>
            <a:endParaRPr lang="en-US" dirty="0"/>
          </a:p>
        </p:txBody>
      </p:sp>
      <p:cxnSp>
        <p:nvCxnSpPr>
          <p:cNvPr id="11" name="Straight Arrow Connector 10"/>
          <p:cNvCxnSpPr/>
          <p:nvPr/>
        </p:nvCxnSpPr>
        <p:spPr>
          <a:xfrm flipH="1">
            <a:off x="2121919" y="2075600"/>
            <a:ext cx="162920" cy="24783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300327" y="2075600"/>
            <a:ext cx="480142" cy="14560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284839" y="2075600"/>
            <a:ext cx="812854"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330019" y="1827767"/>
            <a:ext cx="224582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323269" y="2075600"/>
            <a:ext cx="1889592" cy="309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2300327" y="2075600"/>
            <a:ext cx="3507846" cy="13475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5" idx="0"/>
          </p:cNvCxnSpPr>
          <p:nvPr/>
        </p:nvCxnSpPr>
        <p:spPr>
          <a:xfrm flipV="1">
            <a:off x="7366589" y="3531619"/>
            <a:ext cx="83361" cy="18252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15" idx="0"/>
          </p:cNvCxnSpPr>
          <p:nvPr/>
        </p:nvCxnSpPr>
        <p:spPr>
          <a:xfrm flipH="1" flipV="1">
            <a:off x="5768793" y="4752799"/>
            <a:ext cx="1597796" cy="604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359400" y="1092200"/>
            <a:ext cx="2998449" cy="307777"/>
          </a:xfrm>
          <a:prstGeom prst="rect">
            <a:avLst/>
          </a:prstGeom>
          <a:noFill/>
        </p:spPr>
        <p:txBody>
          <a:bodyPr wrap="square" rtlCol="0">
            <a:spAutoFit/>
          </a:bodyPr>
          <a:lstStyle/>
          <a:p>
            <a:r>
              <a:rPr lang="en-US" dirty="0" smtClean="0"/>
              <a:t>Rev. of Mod. Phys. 84, 1307 (2002)</a:t>
            </a:r>
            <a:endParaRPr lang="en-US" dirty="0"/>
          </a:p>
        </p:txBody>
      </p:sp>
    </p:spTree>
    <p:extLst>
      <p:ext uri="{BB962C8B-B14F-4D97-AF65-F5344CB8AC3E}">
        <p14:creationId xmlns:p14="http://schemas.microsoft.com/office/powerpoint/2010/main" val="8358442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US" sz="2800" dirty="0" smtClean="0"/>
              <a:t>Neutrino Detectors</a:t>
            </a:r>
            <a:endParaRPr lang="en" sz="2800" dirty="0"/>
          </a:p>
        </p:txBody>
      </p:sp>
      <p:sp>
        <p:nvSpPr>
          <p:cNvPr id="4" name="Text Placeholder 3"/>
          <p:cNvSpPr>
            <a:spLocks noGrp="1"/>
          </p:cNvSpPr>
          <p:nvPr>
            <p:ph type="body" idx="1"/>
          </p:nvPr>
        </p:nvSpPr>
        <p:spPr/>
        <p:txBody>
          <a:bodyPr/>
          <a:lstStyle/>
          <a:p>
            <a:endParaRPr lang="en-US" dirty="0"/>
          </a:p>
        </p:txBody>
      </p:sp>
      <p:sp>
        <p:nvSpPr>
          <p:cNvPr id="5" name="Oval 4"/>
          <p:cNvSpPr/>
          <p:nvPr/>
        </p:nvSpPr>
        <p:spPr>
          <a:xfrm>
            <a:off x="379741" y="1716025"/>
            <a:ext cx="3035300" cy="1689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1930, Wolfgang Pauli proposed the existence, 1945 Nobel Prize on Pauli Principle</a:t>
            </a:r>
            <a:endParaRPr lang="en-US" dirty="0"/>
          </a:p>
        </p:txBody>
      </p:sp>
      <p:pic>
        <p:nvPicPr>
          <p:cNvPr id="22" name="Picture 21"/>
          <p:cNvPicPr>
            <a:picLocks noChangeAspect="1"/>
          </p:cNvPicPr>
          <p:nvPr/>
        </p:nvPicPr>
        <p:blipFill>
          <a:blip r:embed="rId3"/>
          <a:stretch>
            <a:fillRect/>
          </a:stretch>
        </p:blipFill>
        <p:spPr>
          <a:xfrm>
            <a:off x="3415041" y="1262883"/>
            <a:ext cx="1868150" cy="2636437"/>
          </a:xfrm>
          <a:prstGeom prst="rect">
            <a:avLst/>
          </a:prstGeom>
        </p:spPr>
      </p:pic>
      <p:sp>
        <p:nvSpPr>
          <p:cNvPr id="23" name="Oval 22"/>
          <p:cNvSpPr/>
          <p:nvPr/>
        </p:nvSpPr>
        <p:spPr>
          <a:xfrm>
            <a:off x="367059" y="4256025"/>
            <a:ext cx="3047982" cy="2191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1956, Frederick </a:t>
            </a:r>
            <a:r>
              <a:rPr lang="en-US" dirty="0" err="1" smtClean="0"/>
              <a:t>Reines</a:t>
            </a:r>
            <a:r>
              <a:rPr lang="en-US" dirty="0" smtClean="0"/>
              <a:t> and Clyde L. </a:t>
            </a:r>
            <a:r>
              <a:rPr lang="en-US" dirty="0"/>
              <a:t>C</a:t>
            </a:r>
            <a:r>
              <a:rPr lang="en-US" dirty="0" smtClean="0"/>
              <a:t>owan, Jr. discovered the electron neutrino, </a:t>
            </a:r>
            <a:r>
              <a:rPr lang="en-US" dirty="0"/>
              <a:t>Savannah River Plant, Aiken, SC</a:t>
            </a:r>
          </a:p>
          <a:p>
            <a:pPr algn="ctr"/>
            <a:r>
              <a:rPr lang="en-US" dirty="0" smtClean="0"/>
              <a:t>1995 Nobel Prize</a:t>
            </a:r>
          </a:p>
        </p:txBody>
      </p:sp>
      <p:cxnSp>
        <p:nvCxnSpPr>
          <p:cNvPr id="8" name="Straight Arrow Connector 7"/>
          <p:cNvCxnSpPr>
            <a:stCxn id="5" idx="4"/>
            <a:endCxn id="23" idx="0"/>
          </p:cNvCxnSpPr>
          <p:nvPr/>
        </p:nvCxnSpPr>
        <p:spPr>
          <a:xfrm flipH="1">
            <a:off x="1891050" y="3405125"/>
            <a:ext cx="6341" cy="850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4709594" y="4510025"/>
            <a:ext cx="1294554" cy="1676400"/>
          </a:xfrm>
          <a:prstGeom prst="rect">
            <a:avLst/>
          </a:prstGeom>
        </p:spPr>
      </p:pic>
      <p:pic>
        <p:nvPicPr>
          <p:cNvPr id="12" name="Picture 11"/>
          <p:cNvPicPr>
            <a:picLocks noChangeAspect="1"/>
          </p:cNvPicPr>
          <p:nvPr/>
        </p:nvPicPr>
        <p:blipFill>
          <a:blip r:embed="rId5"/>
          <a:stretch>
            <a:fillRect/>
          </a:stretch>
        </p:blipFill>
        <p:spPr>
          <a:xfrm>
            <a:off x="3415041" y="4510025"/>
            <a:ext cx="1294553" cy="1676400"/>
          </a:xfrm>
          <a:prstGeom prst="rect">
            <a:avLst/>
          </a:prstGeom>
        </p:spPr>
      </p:pic>
      <p:pic>
        <p:nvPicPr>
          <p:cNvPr id="31" name="Picture 30" descr="savannah.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6044676" y="3909593"/>
            <a:ext cx="2674844" cy="2755900"/>
          </a:xfrm>
          <a:prstGeom prst="rect">
            <a:avLst/>
          </a:prstGeom>
        </p:spPr>
      </p:pic>
      <p:sp>
        <p:nvSpPr>
          <p:cNvPr id="32" name="TextBox 31"/>
          <p:cNvSpPr txBox="1"/>
          <p:nvPr/>
        </p:nvSpPr>
        <p:spPr>
          <a:xfrm>
            <a:off x="6118448" y="3239376"/>
            <a:ext cx="2353702" cy="738664"/>
          </a:xfrm>
          <a:prstGeom prst="rect">
            <a:avLst/>
          </a:prstGeom>
          <a:noFill/>
        </p:spPr>
        <p:txBody>
          <a:bodyPr wrap="square" rtlCol="0">
            <a:spAutoFit/>
          </a:bodyPr>
          <a:lstStyle/>
          <a:p>
            <a:r>
              <a:rPr lang="en-US" dirty="0" smtClean="0">
                <a:solidFill>
                  <a:srgbClr val="3366FF"/>
                </a:solidFill>
              </a:rPr>
              <a:t>200 liters of water with ~ 40 kg of cadmium chloride (CDCl</a:t>
            </a:r>
            <a:r>
              <a:rPr lang="en-US" baseline="-25000" dirty="0" smtClean="0">
                <a:solidFill>
                  <a:srgbClr val="3366FF"/>
                </a:solidFill>
              </a:rPr>
              <a:t>2</a:t>
            </a:r>
            <a:r>
              <a:rPr lang="en-US" dirty="0">
                <a:solidFill>
                  <a:srgbClr val="3366FF"/>
                </a:solidFill>
              </a:rPr>
              <a:t>)</a:t>
            </a:r>
            <a:endParaRPr lang="en-US" baseline="-25000" dirty="0">
              <a:solidFill>
                <a:srgbClr val="3366FF"/>
              </a:solidFill>
            </a:endParaRPr>
          </a:p>
        </p:txBody>
      </p:sp>
    </p:spTree>
    <p:extLst>
      <p:ext uri="{BB962C8B-B14F-4D97-AF65-F5344CB8AC3E}">
        <p14:creationId xmlns:p14="http://schemas.microsoft.com/office/powerpoint/2010/main" val="358127677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US" sz="2800" dirty="0" smtClean="0"/>
              <a:t>Neutrino Detectors</a:t>
            </a:r>
            <a:endParaRPr lang="en" sz="2800" dirty="0"/>
          </a:p>
        </p:txBody>
      </p:sp>
      <p:sp>
        <p:nvSpPr>
          <p:cNvPr id="4" name="Text Placeholder 3"/>
          <p:cNvSpPr>
            <a:spLocks noGrp="1"/>
          </p:cNvSpPr>
          <p:nvPr>
            <p:ph type="body" idx="1"/>
          </p:nvPr>
        </p:nvSpPr>
        <p:spPr/>
        <p:txBody>
          <a:bodyPr/>
          <a:lstStyle/>
          <a:p>
            <a:endParaRPr lang="en-US" dirty="0"/>
          </a:p>
        </p:txBody>
      </p:sp>
      <p:sp>
        <p:nvSpPr>
          <p:cNvPr id="5" name="Oval 4"/>
          <p:cNvSpPr/>
          <p:nvPr/>
        </p:nvSpPr>
        <p:spPr>
          <a:xfrm>
            <a:off x="379741" y="1690625"/>
            <a:ext cx="3035300" cy="16891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1962, Leon M. Lederman, Melvin Schwartz and Jack Steinberger discovered the </a:t>
            </a:r>
            <a:r>
              <a:rPr lang="en-US" dirty="0" err="1" smtClean="0"/>
              <a:t>muon</a:t>
            </a:r>
            <a:r>
              <a:rPr lang="en-US" dirty="0" smtClean="0"/>
              <a:t> neutrino, BNL.</a:t>
            </a:r>
          </a:p>
          <a:p>
            <a:pPr algn="ctr"/>
            <a:r>
              <a:rPr lang="en-US" dirty="0" smtClean="0"/>
              <a:t>1998 Nobel Prize</a:t>
            </a:r>
            <a:endParaRPr lang="en-US" dirty="0"/>
          </a:p>
        </p:txBody>
      </p:sp>
      <p:sp>
        <p:nvSpPr>
          <p:cNvPr id="23" name="Oval 22"/>
          <p:cNvSpPr/>
          <p:nvPr/>
        </p:nvSpPr>
        <p:spPr>
          <a:xfrm>
            <a:off x="367059" y="4256025"/>
            <a:ext cx="3047982" cy="21911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2002, Raymond Davis, and Masatoshi </a:t>
            </a:r>
            <a:r>
              <a:rPr lang="en-US" dirty="0" err="1" smtClean="0"/>
              <a:t>Koshiba</a:t>
            </a:r>
            <a:r>
              <a:rPr lang="en-US" dirty="0" smtClean="0"/>
              <a:t> won Nobel Prize for detection of cosmic neutrinos</a:t>
            </a:r>
          </a:p>
        </p:txBody>
      </p:sp>
      <p:cxnSp>
        <p:nvCxnSpPr>
          <p:cNvPr id="8" name="Straight Arrow Connector 7"/>
          <p:cNvCxnSpPr>
            <a:stCxn id="5" idx="4"/>
            <a:endCxn id="23" idx="0"/>
          </p:cNvCxnSpPr>
          <p:nvPr/>
        </p:nvCxnSpPr>
        <p:spPr>
          <a:xfrm flipH="1">
            <a:off x="1891050" y="3379725"/>
            <a:ext cx="6341" cy="876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stretch>
            <a:fillRect/>
          </a:stretch>
        </p:blipFill>
        <p:spPr>
          <a:xfrm>
            <a:off x="3415041" y="1226857"/>
            <a:ext cx="4852659" cy="1898867"/>
          </a:xfrm>
          <a:prstGeom prst="rect">
            <a:avLst/>
          </a:prstGeom>
        </p:spPr>
      </p:pic>
      <p:pic>
        <p:nvPicPr>
          <p:cNvPr id="14" name="Picture 13"/>
          <p:cNvPicPr>
            <a:picLocks noChangeAspect="1"/>
          </p:cNvPicPr>
          <p:nvPr/>
        </p:nvPicPr>
        <p:blipFill>
          <a:blip r:embed="rId4"/>
          <a:stretch>
            <a:fillRect/>
          </a:stretch>
        </p:blipFill>
        <p:spPr>
          <a:xfrm>
            <a:off x="3413238" y="2579625"/>
            <a:ext cx="4944612" cy="1916175"/>
          </a:xfrm>
          <a:prstGeom prst="rect">
            <a:avLst/>
          </a:prstGeom>
        </p:spPr>
      </p:pic>
      <p:pic>
        <p:nvPicPr>
          <p:cNvPr id="6" name="Picture 5"/>
          <p:cNvPicPr>
            <a:picLocks noChangeAspect="1"/>
          </p:cNvPicPr>
          <p:nvPr/>
        </p:nvPicPr>
        <p:blipFill>
          <a:blip r:embed="rId5"/>
          <a:stretch>
            <a:fillRect/>
          </a:stretch>
        </p:blipFill>
        <p:spPr>
          <a:xfrm>
            <a:off x="3415041" y="4256025"/>
            <a:ext cx="1803400" cy="2550523"/>
          </a:xfrm>
          <a:prstGeom prst="rect">
            <a:avLst/>
          </a:prstGeom>
        </p:spPr>
      </p:pic>
      <p:pic>
        <p:nvPicPr>
          <p:cNvPr id="7" name="Picture 6"/>
          <p:cNvPicPr>
            <a:picLocks noChangeAspect="1"/>
          </p:cNvPicPr>
          <p:nvPr/>
        </p:nvPicPr>
        <p:blipFill>
          <a:blip r:embed="rId6"/>
          <a:stretch>
            <a:fillRect/>
          </a:stretch>
        </p:blipFill>
        <p:spPr>
          <a:xfrm>
            <a:off x="5218441" y="4256025"/>
            <a:ext cx="1803400" cy="2550523"/>
          </a:xfrm>
          <a:prstGeom prst="rect">
            <a:avLst/>
          </a:prstGeom>
        </p:spPr>
      </p:pic>
      <p:pic>
        <p:nvPicPr>
          <p:cNvPr id="9" name="Picture 8"/>
          <p:cNvPicPr>
            <a:picLocks noChangeAspect="1"/>
          </p:cNvPicPr>
          <p:nvPr/>
        </p:nvPicPr>
        <p:blipFill>
          <a:blip r:embed="rId7"/>
          <a:stretch>
            <a:fillRect/>
          </a:stretch>
        </p:blipFill>
        <p:spPr>
          <a:xfrm>
            <a:off x="3415041" y="3958747"/>
            <a:ext cx="2238261" cy="2894818"/>
          </a:xfrm>
          <a:prstGeom prst="rect">
            <a:avLst/>
          </a:prstGeom>
        </p:spPr>
      </p:pic>
      <p:sp>
        <p:nvSpPr>
          <p:cNvPr id="11" name="TextBox 10"/>
          <p:cNvSpPr txBox="1"/>
          <p:nvPr/>
        </p:nvSpPr>
        <p:spPr>
          <a:xfrm>
            <a:off x="3415040" y="3125724"/>
            <a:ext cx="1664959" cy="738664"/>
          </a:xfrm>
          <a:prstGeom prst="rect">
            <a:avLst/>
          </a:prstGeom>
          <a:noFill/>
        </p:spPr>
        <p:txBody>
          <a:bodyPr wrap="square" rtlCol="0">
            <a:spAutoFit/>
          </a:bodyPr>
          <a:lstStyle/>
          <a:p>
            <a:r>
              <a:rPr lang="en-US" dirty="0" smtClean="0">
                <a:solidFill>
                  <a:srgbClr val="3366FF"/>
                </a:solidFill>
              </a:rPr>
              <a:t>5000-ton steel wall made of old battleship plates</a:t>
            </a:r>
            <a:endParaRPr lang="en-US" dirty="0">
              <a:solidFill>
                <a:srgbClr val="3366FF"/>
              </a:solidFill>
            </a:endParaRPr>
          </a:p>
        </p:txBody>
      </p:sp>
      <p:sp>
        <p:nvSpPr>
          <p:cNvPr id="15" name="TextBox 14"/>
          <p:cNvSpPr txBox="1"/>
          <p:nvPr/>
        </p:nvSpPr>
        <p:spPr>
          <a:xfrm>
            <a:off x="3415041" y="3958747"/>
            <a:ext cx="2238261" cy="738664"/>
          </a:xfrm>
          <a:prstGeom prst="rect">
            <a:avLst/>
          </a:prstGeom>
          <a:noFill/>
        </p:spPr>
        <p:txBody>
          <a:bodyPr wrap="square" rtlCol="0">
            <a:spAutoFit/>
          </a:bodyPr>
          <a:lstStyle/>
          <a:p>
            <a:r>
              <a:rPr lang="en-US" b="1" dirty="0" smtClean="0">
                <a:solidFill>
                  <a:srgbClr val="FFFF00"/>
                </a:solidFill>
              </a:rPr>
              <a:t>100,000 gallons of a common dry-cleaning liquid</a:t>
            </a:r>
            <a:endParaRPr lang="en-US" b="1" dirty="0">
              <a:solidFill>
                <a:srgbClr val="FFFF00"/>
              </a:solidFill>
            </a:endParaRPr>
          </a:p>
        </p:txBody>
      </p:sp>
      <p:pic>
        <p:nvPicPr>
          <p:cNvPr id="16" name="Picture 15"/>
          <p:cNvPicPr>
            <a:picLocks noChangeAspect="1"/>
          </p:cNvPicPr>
          <p:nvPr/>
        </p:nvPicPr>
        <p:blipFill>
          <a:blip r:embed="rId8"/>
          <a:stretch>
            <a:fillRect/>
          </a:stretch>
        </p:blipFill>
        <p:spPr>
          <a:xfrm>
            <a:off x="5664198" y="4382282"/>
            <a:ext cx="3320649" cy="2310618"/>
          </a:xfrm>
          <a:prstGeom prst="rect">
            <a:avLst/>
          </a:prstGeom>
        </p:spPr>
      </p:pic>
      <p:sp>
        <p:nvSpPr>
          <p:cNvPr id="17" name="TextBox 16"/>
          <p:cNvSpPr txBox="1"/>
          <p:nvPr/>
        </p:nvSpPr>
        <p:spPr>
          <a:xfrm>
            <a:off x="5676898" y="4122328"/>
            <a:ext cx="2800767" cy="307777"/>
          </a:xfrm>
          <a:prstGeom prst="rect">
            <a:avLst/>
          </a:prstGeom>
          <a:noFill/>
        </p:spPr>
        <p:txBody>
          <a:bodyPr wrap="none" rtlCol="0">
            <a:spAutoFit/>
          </a:bodyPr>
          <a:lstStyle/>
          <a:p>
            <a:r>
              <a:rPr lang="en-US" b="1" dirty="0" smtClean="0">
                <a:solidFill>
                  <a:srgbClr val="FF0000"/>
                </a:solidFill>
              </a:rPr>
              <a:t>50,000 tons of ultra-pure water</a:t>
            </a:r>
            <a:endParaRPr lang="en-US" b="1" dirty="0">
              <a:solidFill>
                <a:srgbClr val="FF0000"/>
              </a:solidFill>
            </a:endParaRPr>
          </a:p>
        </p:txBody>
      </p:sp>
    </p:spTree>
    <p:extLst>
      <p:ext uri="{BB962C8B-B14F-4D97-AF65-F5344CB8AC3E}">
        <p14:creationId xmlns:p14="http://schemas.microsoft.com/office/powerpoint/2010/main" val="41530250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p:cTn id="59" dur="500" fill="hold"/>
                                        <p:tgtEl>
                                          <p:spTgt spid="17"/>
                                        </p:tgtEl>
                                        <p:attrNameLst>
                                          <p:attrName>ppt_w</p:attrName>
                                        </p:attrNameLst>
                                      </p:cBhvr>
                                      <p:tavLst>
                                        <p:tav tm="0">
                                          <p:val>
                                            <p:fltVal val="0"/>
                                          </p:val>
                                        </p:tav>
                                        <p:tav tm="100000">
                                          <p:val>
                                            <p:strVal val="#ppt_w"/>
                                          </p:val>
                                        </p:tav>
                                      </p:tavLst>
                                    </p:anim>
                                    <p:anim calcmode="lin" valueType="num">
                                      <p:cBhvr>
                                        <p:cTn id="60"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11" grpId="0"/>
      <p:bldP spid="15"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p:nvPr/>
        </p:nvSpPr>
        <p:spPr>
          <a:xfrm>
            <a:off x="4860600" y="1212825"/>
            <a:ext cx="2470200" cy="2470200"/>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1" name="Shape 101"/>
          <p:cNvSpPr txBox="1">
            <a:spLocks noGrp="1"/>
          </p:cNvSpPr>
          <p:nvPr>
            <p:ph type="ctrTitle" idx="4294967295"/>
          </p:nvPr>
        </p:nvSpPr>
        <p:spPr>
          <a:xfrm>
            <a:off x="285591" y="1882525"/>
            <a:ext cx="4524425" cy="1546500"/>
          </a:xfrm>
          <a:prstGeom prst="rect">
            <a:avLst/>
          </a:prstGeom>
          <a:noFill/>
          <a:ln>
            <a:noFill/>
          </a:ln>
        </p:spPr>
        <p:txBody>
          <a:bodyPr lIns="91425" tIns="91425" rIns="91425" bIns="91425" anchor="b" anchorCtr="0">
            <a:noAutofit/>
          </a:bodyPr>
          <a:lstStyle/>
          <a:p>
            <a:pPr lvl="0" algn="r" rtl="0">
              <a:spcBef>
                <a:spcPts val="0"/>
              </a:spcBef>
              <a:buNone/>
            </a:pPr>
            <a:r>
              <a:rPr lang="en-US" sz="6000" b="1" dirty="0" smtClean="0"/>
              <a:t>Application</a:t>
            </a:r>
            <a:endParaRPr lang="en" sz="6000" b="1" dirty="0"/>
          </a:p>
        </p:txBody>
      </p:sp>
      <p:cxnSp>
        <p:nvCxnSpPr>
          <p:cNvPr id="103" name="Shape 103"/>
          <p:cNvCxnSpPr/>
          <p:nvPr/>
        </p:nvCxnSpPr>
        <p:spPr>
          <a:xfrm rot="10800000" flipH="1">
            <a:off x="6282450" y="705374"/>
            <a:ext cx="121500" cy="518700"/>
          </a:xfrm>
          <a:prstGeom prst="straightConnector1">
            <a:avLst/>
          </a:prstGeom>
          <a:noFill/>
          <a:ln w="9525" cap="flat" cmpd="sng">
            <a:solidFill>
              <a:srgbClr val="CFD8DC"/>
            </a:solidFill>
            <a:prstDash val="solid"/>
            <a:round/>
            <a:headEnd type="none" w="lg" len="lg"/>
            <a:tailEnd type="none" w="lg" len="lg"/>
          </a:ln>
        </p:spPr>
      </p:cxnSp>
      <p:cxnSp>
        <p:nvCxnSpPr>
          <p:cNvPr id="104" name="Shape 104"/>
          <p:cNvCxnSpPr/>
          <p:nvPr/>
        </p:nvCxnSpPr>
        <p:spPr>
          <a:xfrm flipH="1">
            <a:off x="7133575" y="1483475"/>
            <a:ext cx="332399" cy="267599"/>
          </a:xfrm>
          <a:prstGeom prst="straightConnector1">
            <a:avLst/>
          </a:prstGeom>
          <a:noFill/>
          <a:ln w="9525" cap="flat" cmpd="sng">
            <a:solidFill>
              <a:srgbClr val="CFD8DC"/>
            </a:solidFill>
            <a:prstDash val="solid"/>
            <a:round/>
            <a:headEnd type="none" w="lg" len="lg"/>
            <a:tailEnd type="none" w="lg" len="lg"/>
          </a:ln>
        </p:spPr>
      </p:cxnSp>
      <p:cxnSp>
        <p:nvCxnSpPr>
          <p:cNvPr id="105" name="Shape 105"/>
          <p:cNvCxnSpPr>
            <a:endCxn id="100" idx="6"/>
          </p:cNvCxnSpPr>
          <p:nvPr/>
        </p:nvCxnSpPr>
        <p:spPr>
          <a:xfrm flipH="1">
            <a:off x="7330800" y="2440125"/>
            <a:ext cx="1124100" cy="7800"/>
          </a:xfrm>
          <a:prstGeom prst="straightConnector1">
            <a:avLst/>
          </a:prstGeom>
          <a:noFill/>
          <a:ln w="9525" cap="flat" cmpd="sng">
            <a:solidFill>
              <a:srgbClr val="CFD8DC"/>
            </a:solidFill>
            <a:prstDash val="solid"/>
            <a:round/>
            <a:headEnd type="none" w="lg" len="lg"/>
            <a:tailEnd type="none" w="lg" len="lg"/>
          </a:ln>
        </p:spPr>
      </p:cxnSp>
      <p:sp>
        <p:nvSpPr>
          <p:cNvPr id="106" name="Shape 106"/>
          <p:cNvSpPr/>
          <p:nvPr/>
        </p:nvSpPr>
        <p:spPr>
          <a:xfrm>
            <a:off x="5057825" y="1410050"/>
            <a:ext cx="2075700" cy="2075700"/>
          </a:xfrm>
          <a:prstGeom prst="ellipse">
            <a:avLst/>
          </a:prstGeom>
          <a:noFill/>
          <a:ln w="19050" cap="flat" cmpd="sng">
            <a:solidFill>
              <a:srgbClr val="CFD8DC"/>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07" name="Shape 107"/>
          <p:cNvGrpSpPr/>
          <p:nvPr/>
        </p:nvGrpSpPr>
        <p:grpSpPr>
          <a:xfrm>
            <a:off x="5517338" y="1899906"/>
            <a:ext cx="1156666" cy="1088242"/>
            <a:chOff x="5972700" y="2330200"/>
            <a:chExt cx="411625" cy="387275"/>
          </a:xfrm>
        </p:grpSpPr>
        <p:sp>
          <p:nvSpPr>
            <p:cNvPr id="108" name="Shape 108"/>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0091EA"/>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091EA"/>
                </a:solidFill>
              </a:endParaRPr>
            </a:p>
          </p:txBody>
        </p:sp>
        <p:sp>
          <p:nvSpPr>
            <p:cNvPr id="109" name="Shape 109"/>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0091EA"/>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0091EA"/>
                </a:solidFill>
              </a:endParaRPr>
            </a:p>
          </p:txBody>
        </p:sp>
      </p:grpSp>
      <p:pic>
        <p:nvPicPr>
          <p:cNvPr id="2" name="Picture 1"/>
          <p:cNvPicPr>
            <a:picLocks noChangeAspect="1"/>
          </p:cNvPicPr>
          <p:nvPr/>
        </p:nvPicPr>
        <p:blipFill>
          <a:blip r:embed="rId3"/>
          <a:stretch>
            <a:fillRect/>
          </a:stretch>
        </p:blipFill>
        <p:spPr>
          <a:xfrm>
            <a:off x="317499" y="3485750"/>
            <a:ext cx="5499097" cy="3143650"/>
          </a:xfrm>
          <a:prstGeom prst="rect">
            <a:avLst/>
          </a:prstGeom>
        </p:spPr>
      </p:pic>
    </p:spTree>
    <p:extLst>
      <p:ext uri="{BB962C8B-B14F-4D97-AF65-F5344CB8AC3E}">
        <p14:creationId xmlns:p14="http://schemas.microsoft.com/office/powerpoint/2010/main" val="21116679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Shape 160"/>
          <p:cNvSpPr txBox="1">
            <a:spLocks noGrp="1"/>
          </p:cNvSpPr>
          <p:nvPr>
            <p:ph type="title"/>
          </p:nvPr>
        </p:nvSpPr>
        <p:spPr>
          <a:xfrm>
            <a:off x="786150" y="169527"/>
            <a:ext cx="7571700" cy="630574"/>
          </a:xfrm>
          <a:prstGeom prst="rect">
            <a:avLst/>
          </a:prstGeom>
        </p:spPr>
        <p:txBody>
          <a:bodyPr lIns="91425" tIns="91425" rIns="91425" bIns="91425" anchor="b" anchorCtr="0">
            <a:noAutofit/>
          </a:bodyPr>
          <a:lstStyle/>
          <a:p>
            <a:pPr lvl="0" rtl="0">
              <a:spcBef>
                <a:spcPts val="0"/>
              </a:spcBef>
              <a:buNone/>
            </a:pPr>
            <a:r>
              <a:rPr lang="en-US" sz="2400" dirty="0" smtClean="0"/>
              <a:t>Faster Global Communications / Nuclear Submarines</a:t>
            </a:r>
            <a:endParaRPr lang="en" sz="2400" dirty="0"/>
          </a:p>
        </p:txBody>
      </p:sp>
      <p:pic>
        <p:nvPicPr>
          <p:cNvPr id="4" name="Picture 3" descr="messag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050" y="3705423"/>
            <a:ext cx="6833850" cy="3057249"/>
          </a:xfrm>
          <a:prstGeom prst="rect">
            <a:avLst/>
          </a:prstGeom>
        </p:spPr>
      </p:pic>
      <p:pic>
        <p:nvPicPr>
          <p:cNvPr id="14" name="Picture 13"/>
          <p:cNvPicPr>
            <a:picLocks noChangeAspect="1"/>
          </p:cNvPicPr>
          <p:nvPr/>
        </p:nvPicPr>
        <p:blipFill>
          <a:blip r:embed="rId4"/>
          <a:stretch>
            <a:fillRect/>
          </a:stretch>
        </p:blipFill>
        <p:spPr>
          <a:xfrm>
            <a:off x="482600" y="762001"/>
            <a:ext cx="8382000" cy="2438400"/>
          </a:xfrm>
          <a:prstGeom prst="rect">
            <a:avLst/>
          </a:prstGeom>
        </p:spPr>
      </p:pic>
      <p:sp>
        <p:nvSpPr>
          <p:cNvPr id="5" name="TextBox 4"/>
          <p:cNvSpPr txBox="1"/>
          <p:nvPr/>
        </p:nvSpPr>
        <p:spPr>
          <a:xfrm>
            <a:off x="6794500" y="1025724"/>
            <a:ext cx="2057400" cy="307777"/>
          </a:xfrm>
          <a:prstGeom prst="rect">
            <a:avLst/>
          </a:prstGeom>
          <a:noFill/>
        </p:spPr>
        <p:txBody>
          <a:bodyPr wrap="square" rtlCol="0">
            <a:spAutoFit/>
          </a:bodyPr>
          <a:lstStyle/>
          <a:p>
            <a:r>
              <a:rPr lang="en-US" dirty="0" smtClean="0">
                <a:solidFill>
                  <a:srgbClr val="FF0000"/>
                </a:solidFill>
              </a:rPr>
              <a:t>High frequency Trading</a:t>
            </a:r>
            <a:endParaRPr lang="en-US" dirty="0">
              <a:solidFill>
                <a:srgbClr val="FF0000"/>
              </a:solidFill>
            </a:endParaRPr>
          </a:p>
        </p:txBody>
      </p:sp>
      <p:sp>
        <p:nvSpPr>
          <p:cNvPr id="17" name="TextBox 16"/>
          <p:cNvSpPr txBox="1"/>
          <p:nvPr/>
        </p:nvSpPr>
        <p:spPr>
          <a:xfrm>
            <a:off x="2574771" y="3372246"/>
            <a:ext cx="5264457" cy="307777"/>
          </a:xfrm>
          <a:prstGeom prst="rect">
            <a:avLst/>
          </a:prstGeom>
          <a:noFill/>
        </p:spPr>
        <p:txBody>
          <a:bodyPr wrap="none" rtlCol="0">
            <a:spAutoFit/>
          </a:bodyPr>
          <a:lstStyle/>
          <a:p>
            <a:r>
              <a:rPr lang="de-DE" dirty="0">
                <a:solidFill>
                  <a:srgbClr val="0000FF"/>
                </a:solidFill>
                <a:hlinkClick r:id="rId5"/>
              </a:rPr>
              <a:t>http://arxiv.org/abs/</a:t>
            </a:r>
            <a:r>
              <a:rPr lang="de-DE" dirty="0" smtClean="0">
                <a:solidFill>
                  <a:srgbClr val="0000FF"/>
                </a:solidFill>
                <a:hlinkClick r:id="rId5"/>
              </a:rPr>
              <a:t>1203.2847</a:t>
            </a:r>
            <a:r>
              <a:rPr lang="de-DE" dirty="0" smtClean="0">
                <a:solidFill>
                  <a:srgbClr val="0000FF"/>
                </a:solidFill>
              </a:rPr>
              <a:t>, </a:t>
            </a:r>
            <a:r>
              <a:rPr lang="de-DE" dirty="0" err="1" smtClean="0">
                <a:solidFill>
                  <a:srgbClr val="0000FF"/>
                </a:solidFill>
              </a:rPr>
              <a:t>led</a:t>
            </a:r>
            <a:r>
              <a:rPr lang="de-DE" dirty="0" smtClean="0">
                <a:solidFill>
                  <a:srgbClr val="0000FF"/>
                </a:solidFill>
              </a:rPr>
              <a:t> </a:t>
            </a:r>
            <a:r>
              <a:rPr lang="de-DE" dirty="0" err="1" smtClean="0">
                <a:solidFill>
                  <a:srgbClr val="0000FF"/>
                </a:solidFill>
              </a:rPr>
              <a:t>by</a:t>
            </a:r>
            <a:r>
              <a:rPr lang="de-DE" dirty="0" smtClean="0">
                <a:solidFill>
                  <a:srgbClr val="0000FF"/>
                </a:solidFill>
              </a:rPr>
              <a:t> Daniel </a:t>
            </a:r>
            <a:r>
              <a:rPr lang="de-DE" dirty="0" err="1" smtClean="0">
                <a:solidFill>
                  <a:srgbClr val="0000FF"/>
                </a:solidFill>
              </a:rPr>
              <a:t>Stancil</a:t>
            </a:r>
            <a:r>
              <a:rPr lang="de-DE" dirty="0" smtClean="0">
                <a:solidFill>
                  <a:srgbClr val="0000FF"/>
                </a:solidFill>
              </a:rPr>
              <a:t> </a:t>
            </a:r>
            <a:r>
              <a:rPr lang="de-DE" dirty="0" err="1" smtClean="0">
                <a:solidFill>
                  <a:srgbClr val="0000FF"/>
                </a:solidFill>
              </a:rPr>
              <a:t>at</a:t>
            </a:r>
            <a:r>
              <a:rPr lang="de-DE" dirty="0" smtClean="0">
                <a:solidFill>
                  <a:srgbClr val="0000FF"/>
                </a:solidFill>
              </a:rPr>
              <a:t> NC State</a:t>
            </a:r>
            <a:endParaRPr lang="en-US" dirty="0">
              <a:solidFill>
                <a:srgbClr val="0000FF"/>
              </a:solidFill>
            </a:endParaRPr>
          </a:p>
        </p:txBody>
      </p:sp>
    </p:spTree>
    <p:extLst>
      <p:ext uri="{BB962C8B-B14F-4D97-AF65-F5344CB8AC3E}">
        <p14:creationId xmlns:p14="http://schemas.microsoft.com/office/powerpoint/2010/main" val="3202446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0" y="1118616"/>
            <a:ext cx="9143999" cy="4620767"/>
          </a:xfrm>
          <a:prstGeom prst="rect">
            <a:avLst/>
          </a:prstGeom>
          <a:noFill/>
          <a:ln>
            <a:noFill/>
          </a:ln>
        </p:spPr>
      </p:pic>
      <p:sp>
        <p:nvSpPr>
          <p:cNvPr id="160" name="Shape 160"/>
          <p:cNvSpPr txBox="1">
            <a:spLocks noGrp="1"/>
          </p:cNvSpPr>
          <p:nvPr>
            <p:ph type="title"/>
          </p:nvPr>
        </p:nvSpPr>
        <p:spPr>
          <a:xfrm>
            <a:off x="786150" y="410826"/>
            <a:ext cx="8026784" cy="936899"/>
          </a:xfrm>
          <a:prstGeom prst="rect">
            <a:avLst/>
          </a:prstGeom>
        </p:spPr>
        <p:txBody>
          <a:bodyPr lIns="91425" tIns="91425" rIns="91425" bIns="91425" anchor="b" anchorCtr="0">
            <a:noAutofit/>
          </a:bodyPr>
          <a:lstStyle/>
          <a:p>
            <a:pPr lvl="0" rtl="0">
              <a:spcBef>
                <a:spcPts val="0"/>
              </a:spcBef>
              <a:buNone/>
            </a:pPr>
            <a:r>
              <a:rPr lang="en-US" sz="2800" dirty="0" smtClean="0"/>
              <a:t>Monitor Nuclear Proliferation / National Security</a:t>
            </a:r>
            <a:endParaRPr lang="en" sz="2800" dirty="0"/>
          </a:p>
        </p:txBody>
      </p:sp>
      <p:sp>
        <p:nvSpPr>
          <p:cNvPr id="161" name="Shape 161"/>
          <p:cNvSpPr/>
          <p:nvPr/>
        </p:nvSpPr>
        <p:spPr>
          <a:xfrm>
            <a:off x="948239" y="2073950"/>
            <a:ext cx="1168206" cy="319474"/>
          </a:xfrm>
          <a:prstGeom prst="wedgeRectCallout">
            <a:avLst>
              <a:gd name="adj1" fmla="val -21428"/>
              <a:gd name="adj2" fmla="val 84287"/>
            </a:avLst>
          </a:prstGeom>
          <a:solidFill>
            <a:srgbClr val="0091EA"/>
          </a:solidFill>
          <a:ln>
            <a:noFill/>
          </a:ln>
        </p:spPr>
        <p:txBody>
          <a:bodyPr lIns="91425" tIns="91425" rIns="91425" bIns="91425" anchor="ctr" anchorCtr="0">
            <a:noAutofit/>
          </a:bodyPr>
          <a:lstStyle/>
          <a:p>
            <a:pPr>
              <a:spcBef>
                <a:spcPts val="0"/>
              </a:spcBef>
              <a:buNone/>
            </a:pPr>
            <a:r>
              <a:rPr lang="en-US" sz="1000" dirty="0" smtClean="0">
                <a:solidFill>
                  <a:srgbClr val="FFFFFF"/>
                </a:solidFill>
                <a:latin typeface="Source Sans Pro"/>
                <a:ea typeface="Source Sans Pro"/>
                <a:cs typeface="Source Sans Pro"/>
                <a:sym typeface="Source Sans Pro"/>
              </a:rPr>
              <a:t>WATCHMAN, Cleveland, Ohio</a:t>
            </a:r>
            <a:endParaRPr lang="en" sz="1000" dirty="0">
              <a:solidFill>
                <a:srgbClr val="FFFFFF"/>
              </a:solidFill>
              <a:latin typeface="Source Sans Pro"/>
              <a:ea typeface="Source Sans Pro"/>
              <a:cs typeface="Source Sans Pro"/>
              <a:sym typeface="Source Sans Pro"/>
            </a:endParaRPr>
          </a:p>
        </p:txBody>
      </p:sp>
      <p:sp>
        <p:nvSpPr>
          <p:cNvPr id="2" name="TextBox 1"/>
          <p:cNvSpPr txBox="1"/>
          <p:nvPr/>
        </p:nvSpPr>
        <p:spPr>
          <a:xfrm>
            <a:off x="163831" y="5681924"/>
            <a:ext cx="8845489" cy="1015663"/>
          </a:xfrm>
          <a:prstGeom prst="rect">
            <a:avLst/>
          </a:prstGeom>
          <a:noFill/>
        </p:spPr>
        <p:txBody>
          <a:bodyPr wrap="square" rtlCol="0">
            <a:spAutoFit/>
          </a:bodyPr>
          <a:lstStyle/>
          <a:p>
            <a:r>
              <a:rPr lang="en-US" sz="2000" dirty="0" smtClean="0"/>
              <a:t>WATCHMAN (</a:t>
            </a:r>
            <a:r>
              <a:rPr lang="en-US" sz="2000" dirty="0" err="1" smtClean="0">
                <a:solidFill>
                  <a:srgbClr val="0000FF"/>
                </a:solidFill>
              </a:rPr>
              <a:t>WAT</a:t>
            </a:r>
            <a:r>
              <a:rPr lang="en-US" sz="2000" dirty="0" err="1" smtClean="0"/>
              <a:t>er</a:t>
            </a:r>
            <a:r>
              <a:rPr lang="en-US" sz="2000" dirty="0" smtClean="0"/>
              <a:t> </a:t>
            </a:r>
            <a:r>
              <a:rPr lang="en-US" sz="2000" dirty="0" err="1" smtClean="0">
                <a:solidFill>
                  <a:srgbClr val="0000FF"/>
                </a:solidFill>
              </a:rPr>
              <a:t>C</a:t>
            </a:r>
            <a:r>
              <a:rPr lang="en-US" sz="2000" dirty="0" err="1">
                <a:solidFill>
                  <a:srgbClr val="0000FF"/>
                </a:solidFill>
              </a:rPr>
              <a:t>H</a:t>
            </a:r>
            <a:r>
              <a:rPr lang="en-US" sz="2000" dirty="0" err="1" smtClean="0"/>
              <a:t>erenkov</a:t>
            </a:r>
            <a:r>
              <a:rPr lang="en-US" sz="2000" dirty="0" smtClean="0"/>
              <a:t> </a:t>
            </a:r>
            <a:r>
              <a:rPr lang="en-US" sz="2000" dirty="0" smtClean="0">
                <a:solidFill>
                  <a:srgbClr val="0000FF"/>
                </a:solidFill>
              </a:rPr>
              <a:t>M</a:t>
            </a:r>
            <a:r>
              <a:rPr lang="en-US" sz="2000" dirty="0" smtClean="0"/>
              <a:t>onitor of </a:t>
            </a:r>
            <a:r>
              <a:rPr lang="en-US" sz="2000" dirty="0" err="1" smtClean="0">
                <a:solidFill>
                  <a:srgbClr val="0000FF"/>
                </a:solidFill>
              </a:rPr>
              <a:t>A</a:t>
            </a:r>
            <a:r>
              <a:rPr lang="en-US" sz="2000" dirty="0" err="1" smtClean="0"/>
              <a:t>nti</a:t>
            </a:r>
            <a:r>
              <a:rPr lang="en-US" sz="2000" dirty="0" err="1" smtClean="0">
                <a:solidFill>
                  <a:srgbClr val="0000FF"/>
                </a:solidFill>
              </a:rPr>
              <a:t>N</a:t>
            </a:r>
            <a:r>
              <a:rPr lang="en-US" sz="2000" dirty="0" err="1" smtClean="0"/>
              <a:t>eutrinos</a:t>
            </a:r>
            <a:r>
              <a:rPr lang="en-US" sz="2000" dirty="0" smtClean="0"/>
              <a:t>) funded by DOE + NNSA, is a prototype neutrino detector that can monitor whether a nuclear reactor 400 km away is enriching the raw material for nuclear weapons.</a:t>
            </a:r>
            <a:endParaRPr lang="en-US" sz="2000" dirty="0"/>
          </a:p>
        </p:txBody>
      </p:sp>
      <p:pic>
        <p:nvPicPr>
          <p:cNvPr id="3" name="Picture 2"/>
          <p:cNvPicPr>
            <a:picLocks noChangeAspect="1"/>
          </p:cNvPicPr>
          <p:nvPr/>
        </p:nvPicPr>
        <p:blipFill>
          <a:blip r:embed="rId4"/>
          <a:stretch>
            <a:fillRect/>
          </a:stretch>
        </p:blipFill>
        <p:spPr>
          <a:xfrm>
            <a:off x="5064525" y="2896616"/>
            <a:ext cx="335993" cy="335993"/>
          </a:xfrm>
          <a:prstGeom prst="rect">
            <a:avLst/>
          </a:prstGeom>
        </p:spPr>
      </p:pic>
      <p:pic>
        <p:nvPicPr>
          <p:cNvPr id="26" name="Picture 25"/>
          <p:cNvPicPr>
            <a:picLocks noChangeAspect="1"/>
          </p:cNvPicPr>
          <p:nvPr/>
        </p:nvPicPr>
        <p:blipFill>
          <a:blip r:embed="rId4"/>
          <a:stretch>
            <a:fillRect/>
          </a:stretch>
        </p:blipFill>
        <p:spPr>
          <a:xfrm>
            <a:off x="7164369" y="2437348"/>
            <a:ext cx="335993" cy="335993"/>
          </a:xfrm>
          <a:prstGeom prst="rect">
            <a:avLst/>
          </a:prstGeom>
        </p:spPr>
      </p:pic>
    </p:spTree>
    <p:extLst>
      <p:ext uri="{BB962C8B-B14F-4D97-AF65-F5344CB8AC3E}">
        <p14:creationId xmlns:p14="http://schemas.microsoft.com/office/powerpoint/2010/main" val="8171399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900" decel="100000" fill="hold"/>
                                        <p:tgtEl>
                                          <p:spTgt spid="2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5865747" y="3416025"/>
            <a:ext cx="1820699" cy="18206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2" name="Shape 72"/>
          <p:cNvSpPr txBox="1">
            <a:spLocks noGrp="1"/>
          </p:cNvSpPr>
          <p:nvPr>
            <p:ph type="ctrTitle" idx="4294967295"/>
          </p:nvPr>
        </p:nvSpPr>
        <p:spPr>
          <a:xfrm>
            <a:off x="1637500" y="587125"/>
            <a:ext cx="5642099" cy="1040887"/>
          </a:xfrm>
          <a:prstGeom prst="rect">
            <a:avLst/>
          </a:prstGeom>
          <a:noFill/>
          <a:ln>
            <a:noFill/>
          </a:ln>
        </p:spPr>
        <p:txBody>
          <a:bodyPr lIns="91425" tIns="91425" rIns="91425" bIns="91425" anchor="b" anchorCtr="0">
            <a:noAutofit/>
          </a:bodyPr>
          <a:lstStyle/>
          <a:p>
            <a:pPr>
              <a:spcBef>
                <a:spcPts val="0"/>
              </a:spcBef>
              <a:buNone/>
            </a:pPr>
            <a:r>
              <a:rPr lang="en" sz="6000" b="1" dirty="0"/>
              <a:t>Hello!</a:t>
            </a:r>
          </a:p>
        </p:txBody>
      </p:sp>
      <p:sp>
        <p:nvSpPr>
          <p:cNvPr id="73" name="Shape 73"/>
          <p:cNvSpPr txBox="1">
            <a:spLocks noGrp="1"/>
          </p:cNvSpPr>
          <p:nvPr>
            <p:ph type="subTitle" idx="4294967295"/>
          </p:nvPr>
        </p:nvSpPr>
        <p:spPr>
          <a:xfrm>
            <a:off x="1637500" y="1358550"/>
            <a:ext cx="5642099" cy="1046400"/>
          </a:xfrm>
          <a:prstGeom prst="rect">
            <a:avLst/>
          </a:prstGeom>
          <a:noFill/>
          <a:ln>
            <a:noFill/>
          </a:ln>
        </p:spPr>
        <p:txBody>
          <a:bodyPr lIns="91425" tIns="91425" rIns="91425" bIns="91425" anchor="t" anchorCtr="0">
            <a:noAutofit/>
          </a:bodyPr>
          <a:lstStyle/>
          <a:p>
            <a:pPr>
              <a:spcBef>
                <a:spcPts val="0"/>
              </a:spcBef>
              <a:buNone/>
            </a:pPr>
            <a:r>
              <a:rPr lang="en" sz="3600" b="1" dirty="0"/>
              <a:t>I am </a:t>
            </a:r>
            <a:r>
              <a:rPr lang="en-US" sz="3600" b="1" dirty="0" smtClean="0"/>
              <a:t>Xinchun Tian</a:t>
            </a:r>
            <a:endParaRPr lang="en" sz="3600" b="1" dirty="0"/>
          </a:p>
        </p:txBody>
      </p:sp>
      <p:sp>
        <p:nvSpPr>
          <p:cNvPr id="74" name="Shape 74"/>
          <p:cNvSpPr txBox="1">
            <a:spLocks noGrp="1"/>
          </p:cNvSpPr>
          <p:nvPr>
            <p:ph type="body" idx="4294967295"/>
          </p:nvPr>
        </p:nvSpPr>
        <p:spPr>
          <a:xfrm>
            <a:off x="747282" y="2421868"/>
            <a:ext cx="3274206" cy="2120286"/>
          </a:xfrm>
          <a:prstGeom prst="rect">
            <a:avLst/>
          </a:prstGeom>
          <a:noFill/>
          <a:ln>
            <a:noFill/>
          </a:ln>
        </p:spPr>
        <p:txBody>
          <a:bodyPr lIns="91425" tIns="91425" rIns="91425" bIns="91425" anchor="t" anchorCtr="0">
            <a:noAutofit/>
          </a:bodyPr>
          <a:lstStyle/>
          <a:p>
            <a:pPr rtl="0">
              <a:spcBef>
                <a:spcPts val="0"/>
              </a:spcBef>
              <a:buNone/>
            </a:pPr>
            <a:r>
              <a:rPr lang="en" sz="2600" dirty="0">
                <a:solidFill>
                  <a:schemeClr val="tx1"/>
                </a:solidFill>
              </a:rPr>
              <a:t>I am here </a:t>
            </a:r>
            <a:r>
              <a:rPr lang="en-US" sz="2600" dirty="0" smtClean="0">
                <a:solidFill>
                  <a:schemeClr val="tx1"/>
                </a:solidFill>
              </a:rPr>
              <a:t>not </a:t>
            </a:r>
            <a:r>
              <a:rPr lang="en" sz="2600" dirty="0" smtClean="0">
                <a:solidFill>
                  <a:schemeClr val="tx1"/>
                </a:solidFill>
              </a:rPr>
              <a:t>because </a:t>
            </a:r>
            <a:r>
              <a:rPr lang="en" sz="2600" dirty="0">
                <a:solidFill>
                  <a:schemeClr val="tx1"/>
                </a:solidFill>
              </a:rPr>
              <a:t>I love </a:t>
            </a:r>
            <a:r>
              <a:rPr lang="en" sz="2600" dirty="0" smtClean="0">
                <a:solidFill>
                  <a:schemeClr val="tx1"/>
                </a:solidFill>
              </a:rPr>
              <a:t>to</a:t>
            </a:r>
            <a:r>
              <a:rPr lang="en-US" sz="2600" dirty="0">
                <a:solidFill>
                  <a:schemeClr val="tx1"/>
                </a:solidFill>
              </a:rPr>
              <a:t> </a:t>
            </a:r>
            <a:r>
              <a:rPr lang="en-US" sz="2600" dirty="0" smtClean="0">
                <a:solidFill>
                  <a:schemeClr val="tx1"/>
                </a:solidFill>
              </a:rPr>
              <a:t>talk about neutrinos, but </a:t>
            </a:r>
            <a:r>
              <a:rPr lang="en-US" sz="2600" dirty="0">
                <a:solidFill>
                  <a:schemeClr val="tx1"/>
                </a:solidFill>
              </a:rPr>
              <a:t>b</a:t>
            </a:r>
            <a:r>
              <a:rPr lang="en-US" sz="2600" dirty="0" smtClean="0">
                <a:solidFill>
                  <a:schemeClr val="tx1"/>
                </a:solidFill>
              </a:rPr>
              <a:t>ecause you are science geeks.</a:t>
            </a:r>
            <a:endParaRPr lang="en-US" sz="2600" dirty="0">
              <a:solidFill>
                <a:schemeClr val="tx1"/>
              </a:solidFill>
            </a:endParaRPr>
          </a:p>
          <a:p>
            <a:pPr rtl="0">
              <a:spcBef>
                <a:spcPts val="0"/>
              </a:spcBef>
              <a:buNone/>
            </a:pPr>
            <a:endParaRPr lang="en-US" sz="2600" dirty="0" smtClean="0">
              <a:solidFill>
                <a:schemeClr val="bg1">
                  <a:lumMod val="50000"/>
                </a:schemeClr>
              </a:solidFill>
            </a:endParaRPr>
          </a:p>
          <a:p>
            <a:pPr rtl="0">
              <a:spcBef>
                <a:spcPts val="0"/>
              </a:spcBef>
              <a:buNone/>
            </a:pPr>
            <a:endParaRPr lang="en" sz="2600" dirty="0">
              <a:solidFill>
                <a:schemeClr val="bg1">
                  <a:lumMod val="50000"/>
                </a:schemeClr>
              </a:solidFill>
            </a:endParaRPr>
          </a:p>
        </p:txBody>
      </p:sp>
      <p:cxnSp>
        <p:nvCxnSpPr>
          <p:cNvPr id="76" name="Shape 76"/>
          <p:cNvCxnSpPr/>
          <p:nvPr/>
        </p:nvCxnSpPr>
        <p:spPr>
          <a:xfrm>
            <a:off x="6939075" y="5244825"/>
            <a:ext cx="145799" cy="567599"/>
          </a:xfrm>
          <a:prstGeom prst="straightConnector1">
            <a:avLst/>
          </a:prstGeom>
          <a:noFill/>
          <a:ln w="9525" cap="flat" cmpd="sng">
            <a:solidFill>
              <a:srgbClr val="CFD8DC"/>
            </a:solidFill>
            <a:prstDash val="solid"/>
            <a:round/>
            <a:headEnd type="none" w="lg" len="lg"/>
            <a:tailEnd type="none" w="lg" len="lg"/>
          </a:ln>
        </p:spPr>
      </p:cxnSp>
      <p:cxnSp>
        <p:nvCxnSpPr>
          <p:cNvPr id="77" name="Shape 77"/>
          <p:cNvCxnSpPr/>
          <p:nvPr/>
        </p:nvCxnSpPr>
        <p:spPr>
          <a:xfrm>
            <a:off x="7419811" y="4970089"/>
            <a:ext cx="289500" cy="396300"/>
          </a:xfrm>
          <a:prstGeom prst="straightConnector1">
            <a:avLst/>
          </a:prstGeom>
          <a:noFill/>
          <a:ln w="9525" cap="flat" cmpd="sng">
            <a:solidFill>
              <a:srgbClr val="CFD8DC"/>
            </a:solidFill>
            <a:prstDash val="solid"/>
            <a:round/>
            <a:headEnd type="none" w="lg" len="lg"/>
            <a:tailEnd type="none" w="lg" len="lg"/>
          </a:ln>
        </p:spPr>
      </p:cxnSp>
      <p:cxnSp>
        <p:nvCxnSpPr>
          <p:cNvPr id="78" name="Shape 78"/>
          <p:cNvCxnSpPr/>
          <p:nvPr/>
        </p:nvCxnSpPr>
        <p:spPr>
          <a:xfrm>
            <a:off x="7636225" y="4669275"/>
            <a:ext cx="802500" cy="259499"/>
          </a:xfrm>
          <a:prstGeom prst="straightConnector1">
            <a:avLst/>
          </a:prstGeom>
          <a:noFill/>
          <a:ln w="9525" cap="flat" cmpd="sng">
            <a:solidFill>
              <a:srgbClr val="CFD8DC"/>
            </a:solidFill>
            <a:prstDash val="solid"/>
            <a:round/>
            <a:headEnd type="none" w="lg" len="lg"/>
            <a:tailEnd type="none" w="lg" len="lg"/>
          </a:ln>
        </p:spPr>
      </p:cxnSp>
      <p:pic>
        <p:nvPicPr>
          <p:cNvPr id="4" name="Picture 3"/>
          <p:cNvPicPr>
            <a:picLocks noChangeAspect="1"/>
          </p:cNvPicPr>
          <p:nvPr/>
        </p:nvPicPr>
        <p:blipFill>
          <a:blip r:embed="rId3"/>
          <a:stretch>
            <a:fillRect/>
          </a:stretch>
        </p:blipFill>
        <p:spPr>
          <a:xfrm>
            <a:off x="4021488" y="2177667"/>
            <a:ext cx="4770429" cy="2683366"/>
          </a:xfrm>
          <a:prstGeom prst="rect">
            <a:avLst/>
          </a:prstGeom>
        </p:spPr>
      </p:pic>
    </p:spTree>
    <p:extLst>
      <p:ext uri="{BB962C8B-B14F-4D97-AF65-F5344CB8AC3E}">
        <p14:creationId xmlns:p14="http://schemas.microsoft.com/office/powerpoint/2010/main" val="29690306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p:nvPr/>
        </p:nvSpPr>
        <p:spPr>
          <a:xfrm>
            <a:off x="5865747" y="2755625"/>
            <a:ext cx="1820699" cy="1820699"/>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76" name="Shape 76"/>
          <p:cNvCxnSpPr/>
          <p:nvPr/>
        </p:nvCxnSpPr>
        <p:spPr>
          <a:xfrm>
            <a:off x="6939075" y="4584425"/>
            <a:ext cx="145799" cy="567599"/>
          </a:xfrm>
          <a:prstGeom prst="straightConnector1">
            <a:avLst/>
          </a:prstGeom>
          <a:noFill/>
          <a:ln w="9525" cap="flat" cmpd="sng">
            <a:solidFill>
              <a:srgbClr val="CFD8DC"/>
            </a:solidFill>
            <a:prstDash val="solid"/>
            <a:round/>
            <a:headEnd type="none" w="lg" len="lg"/>
            <a:tailEnd type="none" w="lg" len="lg"/>
          </a:ln>
        </p:spPr>
      </p:cxnSp>
      <p:cxnSp>
        <p:nvCxnSpPr>
          <p:cNvPr id="77" name="Shape 77"/>
          <p:cNvCxnSpPr/>
          <p:nvPr/>
        </p:nvCxnSpPr>
        <p:spPr>
          <a:xfrm>
            <a:off x="7419811" y="4309689"/>
            <a:ext cx="289500" cy="396300"/>
          </a:xfrm>
          <a:prstGeom prst="straightConnector1">
            <a:avLst/>
          </a:prstGeom>
          <a:noFill/>
          <a:ln w="9525" cap="flat" cmpd="sng">
            <a:solidFill>
              <a:srgbClr val="CFD8DC"/>
            </a:solidFill>
            <a:prstDash val="solid"/>
            <a:round/>
            <a:headEnd type="none" w="lg" len="lg"/>
            <a:tailEnd type="none" w="lg" len="lg"/>
          </a:ln>
        </p:spPr>
      </p:cxnSp>
      <p:cxnSp>
        <p:nvCxnSpPr>
          <p:cNvPr id="78" name="Shape 78"/>
          <p:cNvCxnSpPr/>
          <p:nvPr/>
        </p:nvCxnSpPr>
        <p:spPr>
          <a:xfrm>
            <a:off x="7636225" y="4008875"/>
            <a:ext cx="802500" cy="259499"/>
          </a:xfrm>
          <a:prstGeom prst="straightConnector1">
            <a:avLst/>
          </a:prstGeom>
          <a:noFill/>
          <a:ln w="9525" cap="flat" cmpd="sng">
            <a:solidFill>
              <a:srgbClr val="CFD8DC"/>
            </a:solidFill>
            <a:prstDash val="solid"/>
            <a:round/>
            <a:headEnd type="none" w="lg" len="lg"/>
            <a:tailEnd type="none" w="lg" len="lg"/>
          </a:ln>
        </p:spPr>
      </p:cxnSp>
      <p:sp>
        <p:nvSpPr>
          <p:cNvPr id="3" name="Oval 2"/>
          <p:cNvSpPr/>
          <p:nvPr/>
        </p:nvSpPr>
        <p:spPr>
          <a:xfrm>
            <a:off x="591680" y="1120905"/>
            <a:ext cx="1587437"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Peking University</a:t>
            </a:r>
            <a:endParaRPr lang="en-US" dirty="0"/>
          </a:p>
        </p:txBody>
      </p:sp>
      <p:sp>
        <p:nvSpPr>
          <p:cNvPr id="12" name="Oval 11"/>
          <p:cNvSpPr/>
          <p:nvPr/>
        </p:nvSpPr>
        <p:spPr>
          <a:xfrm>
            <a:off x="3157525" y="1145791"/>
            <a:ext cx="1587437"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Belle Experiment</a:t>
            </a:r>
          </a:p>
          <a:p>
            <a:pPr algn="ctr"/>
            <a:r>
              <a:rPr lang="en-US" dirty="0" smtClean="0"/>
              <a:t>KEK, JAPAN</a:t>
            </a:r>
            <a:endParaRPr lang="en-US" dirty="0"/>
          </a:p>
        </p:txBody>
      </p:sp>
      <p:sp>
        <p:nvSpPr>
          <p:cNvPr id="14" name="Oval 13"/>
          <p:cNvSpPr/>
          <p:nvPr/>
        </p:nvSpPr>
        <p:spPr>
          <a:xfrm>
            <a:off x="569478" y="2607767"/>
            <a:ext cx="1587437"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IHEP, CAS, BEIJING</a:t>
            </a:r>
            <a:endParaRPr lang="en-US" dirty="0"/>
          </a:p>
        </p:txBody>
      </p:sp>
      <p:cxnSp>
        <p:nvCxnSpPr>
          <p:cNvPr id="9" name="Straight Arrow Connector 8"/>
          <p:cNvCxnSpPr>
            <a:stCxn id="3" idx="4"/>
            <a:endCxn id="14" idx="0"/>
          </p:cNvCxnSpPr>
          <p:nvPr/>
        </p:nvCxnSpPr>
        <p:spPr>
          <a:xfrm flipH="1">
            <a:off x="1363197" y="2035305"/>
            <a:ext cx="22202" cy="5724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569478" y="3914938"/>
            <a:ext cx="1587437"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USC, U.S.</a:t>
            </a:r>
            <a:endParaRPr lang="en-US" dirty="0"/>
          </a:p>
        </p:txBody>
      </p:sp>
      <p:sp>
        <p:nvSpPr>
          <p:cNvPr id="24" name="Oval 23"/>
          <p:cNvSpPr/>
          <p:nvPr/>
        </p:nvSpPr>
        <p:spPr>
          <a:xfrm>
            <a:off x="563137" y="5498484"/>
            <a:ext cx="1587437"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Charlotte, NC</a:t>
            </a:r>
            <a:endParaRPr lang="en-US" dirty="0"/>
          </a:p>
        </p:txBody>
      </p:sp>
      <p:sp>
        <p:nvSpPr>
          <p:cNvPr id="31" name="Oval 30"/>
          <p:cNvSpPr/>
          <p:nvPr/>
        </p:nvSpPr>
        <p:spPr>
          <a:xfrm>
            <a:off x="3165610" y="2609587"/>
            <a:ext cx="1587437"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Daya</a:t>
            </a:r>
            <a:r>
              <a:rPr lang="en-US" dirty="0" smtClean="0"/>
              <a:t> Bay Experiment</a:t>
            </a:r>
            <a:endParaRPr lang="en-US" dirty="0"/>
          </a:p>
        </p:txBody>
      </p:sp>
      <p:cxnSp>
        <p:nvCxnSpPr>
          <p:cNvPr id="33" name="Straight Arrow Connector 32"/>
          <p:cNvCxnSpPr>
            <a:stCxn id="14" idx="4"/>
            <a:endCxn id="23" idx="0"/>
          </p:cNvCxnSpPr>
          <p:nvPr/>
        </p:nvCxnSpPr>
        <p:spPr>
          <a:xfrm>
            <a:off x="1363197" y="3522167"/>
            <a:ext cx="0" cy="3927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3165610" y="3937464"/>
            <a:ext cx="1587437"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MINOS, NOMAD, </a:t>
            </a:r>
            <a:r>
              <a:rPr lang="en-US" dirty="0" err="1" smtClean="0"/>
              <a:t>NOvA</a:t>
            </a:r>
            <a:r>
              <a:rPr lang="en-US" dirty="0" smtClean="0"/>
              <a:t>, DUNE</a:t>
            </a:r>
            <a:endParaRPr lang="en-US" dirty="0"/>
          </a:p>
        </p:txBody>
      </p:sp>
      <p:sp>
        <p:nvSpPr>
          <p:cNvPr id="13" name="Oval 12"/>
          <p:cNvSpPr/>
          <p:nvPr/>
        </p:nvSpPr>
        <p:spPr>
          <a:xfrm>
            <a:off x="5866355" y="2408187"/>
            <a:ext cx="3096058" cy="17977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Analysis</a:t>
            </a:r>
          </a:p>
          <a:p>
            <a:pPr algn="ctr"/>
            <a:r>
              <a:rPr lang="en-US" dirty="0" smtClean="0"/>
              <a:t>Software Development</a:t>
            </a:r>
          </a:p>
          <a:p>
            <a:pPr algn="ctr"/>
            <a:r>
              <a:rPr lang="en-US" dirty="0" smtClean="0"/>
              <a:t>Monte Carlo Simulation</a:t>
            </a:r>
          </a:p>
          <a:p>
            <a:pPr algn="ctr"/>
            <a:r>
              <a:rPr lang="en-US" dirty="0" smtClean="0"/>
              <a:t>Supervise Students</a:t>
            </a:r>
          </a:p>
          <a:p>
            <a:pPr algn="ctr"/>
            <a:endParaRPr lang="en-US" dirty="0"/>
          </a:p>
        </p:txBody>
      </p:sp>
      <p:cxnSp>
        <p:nvCxnSpPr>
          <p:cNvPr id="16" name="Straight Arrow Connector 15"/>
          <p:cNvCxnSpPr>
            <a:stCxn id="31" idx="6"/>
            <a:endCxn id="13" idx="2"/>
          </p:cNvCxnSpPr>
          <p:nvPr/>
        </p:nvCxnSpPr>
        <p:spPr>
          <a:xfrm>
            <a:off x="4753047" y="3066787"/>
            <a:ext cx="1113308" cy="240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34" idx="6"/>
            <a:endCxn id="13" idx="2"/>
          </p:cNvCxnSpPr>
          <p:nvPr/>
        </p:nvCxnSpPr>
        <p:spPr>
          <a:xfrm flipV="1">
            <a:off x="4753047" y="3307037"/>
            <a:ext cx="1113308" cy="10876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3" idx="4"/>
            <a:endCxn id="24" idx="0"/>
          </p:cNvCxnSpPr>
          <p:nvPr/>
        </p:nvCxnSpPr>
        <p:spPr>
          <a:xfrm flipH="1">
            <a:off x="1356856" y="4829338"/>
            <a:ext cx="6341" cy="6691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2" idx="6"/>
            <a:endCxn id="13" idx="2"/>
          </p:cNvCxnSpPr>
          <p:nvPr/>
        </p:nvCxnSpPr>
        <p:spPr>
          <a:xfrm>
            <a:off x="4744962" y="1602991"/>
            <a:ext cx="1121393" cy="1704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3" idx="6"/>
            <a:endCxn id="12" idx="2"/>
          </p:cNvCxnSpPr>
          <p:nvPr/>
        </p:nvCxnSpPr>
        <p:spPr>
          <a:xfrm>
            <a:off x="2179117" y="1578105"/>
            <a:ext cx="978408" cy="248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82" name="Picture 81"/>
          <p:cNvPicPr>
            <a:picLocks noChangeAspect="1"/>
          </p:cNvPicPr>
          <p:nvPr/>
        </p:nvPicPr>
        <p:blipFill>
          <a:blip r:embed="rId3"/>
          <a:stretch>
            <a:fillRect/>
          </a:stretch>
        </p:blipFill>
        <p:spPr>
          <a:xfrm>
            <a:off x="412388" y="849694"/>
            <a:ext cx="1905037" cy="1426939"/>
          </a:xfrm>
          <a:prstGeom prst="rect">
            <a:avLst/>
          </a:prstGeom>
        </p:spPr>
      </p:pic>
      <p:pic>
        <p:nvPicPr>
          <p:cNvPr id="83" name="Picture 82"/>
          <p:cNvPicPr>
            <a:picLocks/>
          </p:cNvPicPr>
          <p:nvPr/>
        </p:nvPicPr>
        <p:blipFill>
          <a:blip r:embed="rId4"/>
          <a:stretch>
            <a:fillRect/>
          </a:stretch>
        </p:blipFill>
        <p:spPr>
          <a:xfrm>
            <a:off x="3149559" y="1072686"/>
            <a:ext cx="1603487" cy="1044047"/>
          </a:xfrm>
          <a:prstGeom prst="rect">
            <a:avLst/>
          </a:prstGeom>
        </p:spPr>
      </p:pic>
      <p:pic>
        <p:nvPicPr>
          <p:cNvPr id="84" name="Picture 83"/>
          <p:cNvPicPr>
            <a:picLocks noChangeAspect="1"/>
          </p:cNvPicPr>
          <p:nvPr/>
        </p:nvPicPr>
        <p:blipFill>
          <a:blip r:embed="rId5"/>
          <a:stretch>
            <a:fillRect/>
          </a:stretch>
        </p:blipFill>
        <p:spPr>
          <a:xfrm>
            <a:off x="3140485" y="660165"/>
            <a:ext cx="1615907" cy="417690"/>
          </a:xfrm>
          <a:prstGeom prst="rect">
            <a:avLst/>
          </a:prstGeom>
        </p:spPr>
      </p:pic>
      <p:pic>
        <p:nvPicPr>
          <p:cNvPr id="85" name="Picture 84" descr="phd_thesis_plot.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9369" y="931392"/>
            <a:ext cx="1849706" cy="1345241"/>
          </a:xfrm>
          <a:prstGeom prst="rect">
            <a:avLst/>
          </a:prstGeom>
        </p:spPr>
      </p:pic>
      <p:pic>
        <p:nvPicPr>
          <p:cNvPr id="86" name="Picture 85" descr="IMG_1091.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0523" y="969472"/>
            <a:ext cx="1480875" cy="1110656"/>
          </a:xfrm>
          <a:prstGeom prst="rect">
            <a:avLst/>
          </a:prstGeom>
        </p:spPr>
      </p:pic>
      <p:cxnSp>
        <p:nvCxnSpPr>
          <p:cNvPr id="88" name="Straight Arrow Connector 87"/>
          <p:cNvCxnSpPr>
            <a:stCxn id="12" idx="6"/>
            <a:endCxn id="85" idx="1"/>
          </p:cNvCxnSpPr>
          <p:nvPr/>
        </p:nvCxnSpPr>
        <p:spPr>
          <a:xfrm>
            <a:off x="4744962" y="1602991"/>
            <a:ext cx="344407" cy="1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8"/>
          <a:stretch>
            <a:fillRect/>
          </a:stretch>
        </p:blipFill>
        <p:spPr>
          <a:xfrm>
            <a:off x="164155" y="2591038"/>
            <a:ext cx="2406897" cy="948831"/>
          </a:xfrm>
          <a:prstGeom prst="rect">
            <a:avLst/>
          </a:prstGeom>
        </p:spPr>
      </p:pic>
      <p:cxnSp>
        <p:nvCxnSpPr>
          <p:cNvPr id="35" name="Straight Arrow Connector 34"/>
          <p:cNvCxnSpPr/>
          <p:nvPr/>
        </p:nvCxnSpPr>
        <p:spPr>
          <a:xfrm flipV="1">
            <a:off x="2150574" y="3079487"/>
            <a:ext cx="1015036" cy="108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8" name="Picture 37"/>
          <p:cNvPicPr>
            <a:picLocks/>
          </p:cNvPicPr>
          <p:nvPr/>
        </p:nvPicPr>
        <p:blipFill>
          <a:blip r:embed="rId9"/>
          <a:stretch>
            <a:fillRect/>
          </a:stretch>
        </p:blipFill>
        <p:spPr>
          <a:xfrm>
            <a:off x="3165610" y="2533581"/>
            <a:ext cx="1887150" cy="1053687"/>
          </a:xfrm>
          <a:prstGeom prst="rect">
            <a:avLst/>
          </a:prstGeom>
        </p:spPr>
      </p:pic>
      <p:cxnSp>
        <p:nvCxnSpPr>
          <p:cNvPr id="10" name="Straight Arrow Connector 9"/>
          <p:cNvCxnSpPr>
            <a:stCxn id="23" idx="6"/>
            <a:endCxn id="34" idx="2"/>
          </p:cNvCxnSpPr>
          <p:nvPr/>
        </p:nvCxnSpPr>
        <p:spPr>
          <a:xfrm>
            <a:off x="2156915" y="4372138"/>
            <a:ext cx="1008695" cy="225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10"/>
          <a:stretch>
            <a:fillRect/>
          </a:stretch>
        </p:blipFill>
        <p:spPr>
          <a:xfrm>
            <a:off x="544954" y="3895199"/>
            <a:ext cx="1617881" cy="1034563"/>
          </a:xfrm>
          <a:prstGeom prst="rect">
            <a:avLst/>
          </a:prstGeom>
        </p:spPr>
      </p:pic>
      <p:pic>
        <p:nvPicPr>
          <p:cNvPr id="49" name="Picture 48"/>
          <p:cNvPicPr>
            <a:picLocks noChangeAspect="1"/>
          </p:cNvPicPr>
          <p:nvPr/>
        </p:nvPicPr>
        <p:blipFill>
          <a:blip r:embed="rId11"/>
          <a:stretch>
            <a:fillRect/>
          </a:stretch>
        </p:blipFill>
        <p:spPr>
          <a:xfrm>
            <a:off x="2542252" y="3394082"/>
            <a:ext cx="2652212" cy="1055242"/>
          </a:xfrm>
          <a:prstGeom prst="rect">
            <a:avLst/>
          </a:prstGeom>
        </p:spPr>
      </p:pic>
      <p:pic>
        <p:nvPicPr>
          <p:cNvPr id="50" name="Picture 49"/>
          <p:cNvPicPr>
            <a:picLocks noChangeAspect="1"/>
          </p:cNvPicPr>
          <p:nvPr/>
        </p:nvPicPr>
        <p:blipFill>
          <a:blip r:embed="rId12"/>
          <a:stretch>
            <a:fillRect/>
          </a:stretch>
        </p:blipFill>
        <p:spPr>
          <a:xfrm>
            <a:off x="2970054" y="4416859"/>
            <a:ext cx="1786338" cy="1114730"/>
          </a:xfrm>
          <a:prstGeom prst="rect">
            <a:avLst/>
          </a:prstGeom>
        </p:spPr>
      </p:pic>
      <p:pic>
        <p:nvPicPr>
          <p:cNvPr id="51" name="Picture 50"/>
          <p:cNvPicPr>
            <a:picLocks noChangeAspect="1"/>
          </p:cNvPicPr>
          <p:nvPr/>
        </p:nvPicPr>
        <p:blipFill>
          <a:blip r:embed="rId13"/>
          <a:stretch>
            <a:fillRect/>
          </a:stretch>
        </p:blipFill>
        <p:spPr>
          <a:xfrm>
            <a:off x="4824160" y="4490144"/>
            <a:ext cx="2844356" cy="711089"/>
          </a:xfrm>
          <a:prstGeom prst="rect">
            <a:avLst/>
          </a:prstGeom>
        </p:spPr>
      </p:pic>
      <p:cxnSp>
        <p:nvCxnSpPr>
          <p:cNvPr id="25" name="Straight Arrow Connector 24"/>
          <p:cNvCxnSpPr/>
          <p:nvPr/>
        </p:nvCxnSpPr>
        <p:spPr>
          <a:xfrm>
            <a:off x="2150574" y="5955684"/>
            <a:ext cx="100695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4" name="Picture 53"/>
          <p:cNvPicPr>
            <a:picLocks/>
          </p:cNvPicPr>
          <p:nvPr/>
        </p:nvPicPr>
        <p:blipFill>
          <a:blip r:embed="rId14"/>
          <a:stretch>
            <a:fillRect/>
          </a:stretch>
        </p:blipFill>
        <p:spPr>
          <a:xfrm>
            <a:off x="547088" y="5369908"/>
            <a:ext cx="1604146" cy="1042976"/>
          </a:xfrm>
          <a:prstGeom prst="rect">
            <a:avLst/>
          </a:prstGeom>
        </p:spPr>
      </p:pic>
      <p:pic>
        <p:nvPicPr>
          <p:cNvPr id="55" name="Picture 54"/>
          <p:cNvPicPr>
            <a:picLocks noChangeAspect="1"/>
          </p:cNvPicPr>
          <p:nvPr/>
        </p:nvPicPr>
        <p:blipFill>
          <a:blip r:embed="rId15"/>
          <a:stretch>
            <a:fillRect/>
          </a:stretch>
        </p:blipFill>
        <p:spPr>
          <a:xfrm>
            <a:off x="3083164" y="5563112"/>
            <a:ext cx="3049039" cy="708422"/>
          </a:xfrm>
          <a:prstGeom prst="rect">
            <a:avLst/>
          </a:prstGeom>
        </p:spPr>
      </p:pic>
    </p:spTree>
    <p:extLst>
      <p:ext uri="{BB962C8B-B14F-4D97-AF65-F5344CB8AC3E}">
        <p14:creationId xmlns:p14="http://schemas.microsoft.com/office/powerpoint/2010/main" val="30523210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par>
                                <p:cTn id="15" presetID="12" presetClass="entr" presetSubtype="4"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p:tgtEl>
                                          <p:spTgt spid="66"/>
                                        </p:tgtEl>
                                        <p:attrNameLst>
                                          <p:attrName>ppt_y</p:attrName>
                                        </p:attrNameLst>
                                      </p:cBhvr>
                                      <p:tavLst>
                                        <p:tav tm="0">
                                          <p:val>
                                            <p:strVal val="#ppt_y+#ppt_h*1.125000"/>
                                          </p:val>
                                        </p:tav>
                                        <p:tav tm="100000">
                                          <p:val>
                                            <p:strVal val="#ppt_y"/>
                                          </p:val>
                                        </p:tav>
                                      </p:tavLst>
                                    </p:anim>
                                    <p:animEffect transition="in" filter="wipe(up)">
                                      <p:cBhvr>
                                        <p:cTn id="18" dur="500"/>
                                        <p:tgtEl>
                                          <p:spTgt spid="66"/>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anim calcmode="lin" valueType="num">
                                      <p:cBhvr>
                                        <p:cTn id="23" dur="500" fill="hold"/>
                                        <p:tgtEl>
                                          <p:spTgt spid="83"/>
                                        </p:tgtEl>
                                        <p:attrNameLst>
                                          <p:attrName>ppt_w</p:attrName>
                                        </p:attrNameLst>
                                      </p:cBhvr>
                                      <p:tavLst>
                                        <p:tav tm="0">
                                          <p:val>
                                            <p:fltVal val="0"/>
                                          </p:val>
                                        </p:tav>
                                        <p:tav tm="100000">
                                          <p:val>
                                            <p:strVal val="#ppt_w"/>
                                          </p:val>
                                        </p:tav>
                                      </p:tavLst>
                                    </p:anim>
                                    <p:anim calcmode="lin" valueType="num">
                                      <p:cBhvr>
                                        <p:cTn id="24" dur="500" fill="hold"/>
                                        <p:tgtEl>
                                          <p:spTgt spid="83"/>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p:cTn id="33" dur="500" fill="hold"/>
                                        <p:tgtEl>
                                          <p:spTgt spid="85"/>
                                        </p:tgtEl>
                                        <p:attrNameLst>
                                          <p:attrName>ppt_w</p:attrName>
                                        </p:attrNameLst>
                                      </p:cBhvr>
                                      <p:tavLst>
                                        <p:tav tm="0">
                                          <p:val>
                                            <p:fltVal val="0"/>
                                          </p:val>
                                        </p:tav>
                                        <p:tav tm="100000">
                                          <p:val>
                                            <p:strVal val="#ppt_w"/>
                                          </p:val>
                                        </p:tav>
                                      </p:tavLst>
                                    </p:anim>
                                    <p:anim calcmode="lin" valueType="num">
                                      <p:cBhvr>
                                        <p:cTn id="34" dur="500" fill="hold"/>
                                        <p:tgtEl>
                                          <p:spTgt spid="85"/>
                                        </p:tgtEl>
                                        <p:attrNameLst>
                                          <p:attrName>ppt_h</p:attrName>
                                        </p:attrNameLst>
                                      </p:cBhvr>
                                      <p:tavLst>
                                        <p:tav tm="0">
                                          <p:val>
                                            <p:fltVal val="0"/>
                                          </p:val>
                                        </p:tav>
                                        <p:tav tm="100000">
                                          <p:val>
                                            <p:strVal val="#ppt_h"/>
                                          </p:val>
                                        </p:tav>
                                      </p:tavLst>
                                    </p:anim>
                                    <p:anim calcmode="lin" valueType="num">
                                      <p:cBhvr>
                                        <p:cTn id="35" dur="500" fill="hold"/>
                                        <p:tgtEl>
                                          <p:spTgt spid="85"/>
                                        </p:tgtEl>
                                        <p:attrNameLst>
                                          <p:attrName>style.rotation</p:attrName>
                                        </p:attrNameLst>
                                      </p:cBhvr>
                                      <p:tavLst>
                                        <p:tav tm="0">
                                          <p:val>
                                            <p:fltVal val="360"/>
                                          </p:val>
                                        </p:tav>
                                        <p:tav tm="100000">
                                          <p:val>
                                            <p:fltVal val="0"/>
                                          </p:val>
                                        </p:tav>
                                      </p:tavLst>
                                    </p:anim>
                                    <p:animEffect transition="in" filter="fade">
                                      <p:cBhvr>
                                        <p:cTn id="36" dur="500"/>
                                        <p:tgtEl>
                                          <p:spTgt spid="85"/>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cBhvr>
                                        <p:cTn id="39" dur="500" fill="hold"/>
                                        <p:tgtEl>
                                          <p:spTgt spid="86"/>
                                        </p:tgtEl>
                                        <p:attrNameLst>
                                          <p:attrName>ppt_w</p:attrName>
                                        </p:attrNameLst>
                                      </p:cBhvr>
                                      <p:tavLst>
                                        <p:tav tm="0">
                                          <p:val>
                                            <p:fltVal val="0"/>
                                          </p:val>
                                        </p:tav>
                                        <p:tav tm="100000">
                                          <p:val>
                                            <p:strVal val="#ppt_w"/>
                                          </p:val>
                                        </p:tav>
                                      </p:tavLst>
                                    </p:anim>
                                    <p:anim calcmode="lin" valueType="num">
                                      <p:cBhvr>
                                        <p:cTn id="40" dur="500" fill="hold"/>
                                        <p:tgtEl>
                                          <p:spTgt spid="86"/>
                                        </p:tgtEl>
                                        <p:attrNameLst>
                                          <p:attrName>ppt_h</p:attrName>
                                        </p:attrNameLst>
                                      </p:cBhvr>
                                      <p:tavLst>
                                        <p:tav tm="0">
                                          <p:val>
                                            <p:fltVal val="0"/>
                                          </p:val>
                                        </p:tav>
                                        <p:tav tm="100000">
                                          <p:val>
                                            <p:strVal val="#ppt_h"/>
                                          </p:val>
                                        </p:tav>
                                      </p:tavLst>
                                    </p:anim>
                                    <p:anim calcmode="lin" valueType="num">
                                      <p:cBhvr>
                                        <p:cTn id="41" dur="500" fill="hold"/>
                                        <p:tgtEl>
                                          <p:spTgt spid="86"/>
                                        </p:tgtEl>
                                        <p:attrNameLst>
                                          <p:attrName>style.rotation</p:attrName>
                                        </p:attrNameLst>
                                      </p:cBhvr>
                                      <p:tavLst>
                                        <p:tav tm="0">
                                          <p:val>
                                            <p:fltVal val="360"/>
                                          </p:val>
                                        </p:tav>
                                        <p:tav tm="100000">
                                          <p:val>
                                            <p:fltVal val="0"/>
                                          </p:val>
                                        </p:tav>
                                      </p:tavLst>
                                    </p:anim>
                                    <p:animEffect transition="in" filter="fade">
                                      <p:cBhvr>
                                        <p:cTn id="42" dur="500"/>
                                        <p:tgtEl>
                                          <p:spTgt spid="86"/>
                                        </p:tgtEl>
                                      </p:cBhvr>
                                    </p:animEffect>
                                  </p:childTnLst>
                                </p:cTn>
                              </p:par>
                              <p:par>
                                <p:cTn id="43" presetID="49" presetClass="entr" presetSubtype="0" decel="10000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anim calcmode="lin" valueType="num">
                                      <p:cBhvr>
                                        <p:cTn id="45" dur="500" fill="hold"/>
                                        <p:tgtEl>
                                          <p:spTgt spid="88"/>
                                        </p:tgtEl>
                                        <p:attrNameLst>
                                          <p:attrName>ppt_w</p:attrName>
                                        </p:attrNameLst>
                                      </p:cBhvr>
                                      <p:tavLst>
                                        <p:tav tm="0">
                                          <p:val>
                                            <p:fltVal val="0"/>
                                          </p:val>
                                        </p:tav>
                                        <p:tav tm="100000">
                                          <p:val>
                                            <p:strVal val="#ppt_w"/>
                                          </p:val>
                                        </p:tav>
                                      </p:tavLst>
                                    </p:anim>
                                    <p:anim calcmode="lin" valueType="num">
                                      <p:cBhvr>
                                        <p:cTn id="46" dur="500" fill="hold"/>
                                        <p:tgtEl>
                                          <p:spTgt spid="88"/>
                                        </p:tgtEl>
                                        <p:attrNameLst>
                                          <p:attrName>ppt_h</p:attrName>
                                        </p:attrNameLst>
                                      </p:cBhvr>
                                      <p:tavLst>
                                        <p:tav tm="0">
                                          <p:val>
                                            <p:fltVal val="0"/>
                                          </p:val>
                                        </p:tav>
                                        <p:tav tm="100000">
                                          <p:val>
                                            <p:strVal val="#ppt_h"/>
                                          </p:val>
                                        </p:tav>
                                      </p:tavLst>
                                    </p:anim>
                                    <p:anim calcmode="lin" valueType="num">
                                      <p:cBhvr>
                                        <p:cTn id="47" dur="500" fill="hold"/>
                                        <p:tgtEl>
                                          <p:spTgt spid="88"/>
                                        </p:tgtEl>
                                        <p:attrNameLst>
                                          <p:attrName>style.rotation</p:attrName>
                                        </p:attrNameLst>
                                      </p:cBhvr>
                                      <p:tavLst>
                                        <p:tav tm="0">
                                          <p:val>
                                            <p:fltVal val="360"/>
                                          </p:val>
                                        </p:tav>
                                        <p:tav tm="100000">
                                          <p:val>
                                            <p:fltVal val="0"/>
                                          </p:val>
                                        </p:tav>
                                      </p:tavLst>
                                    </p:anim>
                                    <p:animEffect transition="in" filter="fade">
                                      <p:cBhvr>
                                        <p:cTn id="48" dur="500"/>
                                        <p:tgtEl>
                                          <p:spTgt spid="88"/>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 presetClass="entr" presetSubtype="1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checkerboard(across)">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blinds(horizontal)">
                                      <p:cBhvr>
                                        <p:cTn id="64" dur="500"/>
                                        <p:tgtEl>
                                          <p:spTgt spid="31"/>
                                        </p:tgtEl>
                                      </p:cBhvr>
                                    </p:animEffect>
                                  </p:childTnLst>
                                </p:cTn>
                              </p:par>
                              <p:par>
                                <p:cTn id="65" presetID="3" presetClass="entr" presetSubtype="1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blinds(horizontal)">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dissolve">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500" fill="hold"/>
                                        <p:tgtEl>
                                          <p:spTgt spid="33"/>
                                        </p:tgtEl>
                                        <p:attrNameLst>
                                          <p:attrName>ppt_x</p:attrName>
                                        </p:attrNameLst>
                                      </p:cBhvr>
                                      <p:tavLst>
                                        <p:tav tm="0">
                                          <p:val>
                                            <p:strVal val="#ppt_x"/>
                                          </p:val>
                                        </p:tav>
                                        <p:tav tm="100000">
                                          <p:val>
                                            <p:strVal val="#ppt_x"/>
                                          </p:val>
                                        </p:tav>
                                      </p:tavLst>
                                    </p:anim>
                                    <p:anim calcmode="lin" valueType="num">
                                      <p:cBhvr additive="base">
                                        <p:cTn id="78" dur="500" fill="hold"/>
                                        <p:tgtEl>
                                          <p:spTgt spid="3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 calcmode="lin" valueType="num">
                                      <p:cBhvr additive="base">
                                        <p:cTn id="81" dur="500" fill="hold"/>
                                        <p:tgtEl>
                                          <p:spTgt spid="23"/>
                                        </p:tgtEl>
                                        <p:attrNameLst>
                                          <p:attrName>ppt_x</p:attrName>
                                        </p:attrNameLst>
                                      </p:cBhvr>
                                      <p:tavLst>
                                        <p:tav tm="0">
                                          <p:val>
                                            <p:strVal val="#ppt_x"/>
                                          </p:val>
                                        </p:tav>
                                        <p:tav tm="100000">
                                          <p:val>
                                            <p:strVal val="#ppt_x"/>
                                          </p:val>
                                        </p:tav>
                                      </p:tavLst>
                                    </p:anim>
                                    <p:anim calcmode="lin" valueType="num">
                                      <p:cBhvr additive="base">
                                        <p:cTn id="8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6" presetClass="entr" presetSubtype="16"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circle(in)">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randombar(horizontal)">
                                      <p:cBhvr>
                                        <p:cTn id="92" dur="500"/>
                                        <p:tgtEl>
                                          <p:spTgt spid="10"/>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randombar(horizontal)">
                                      <p:cBhvr>
                                        <p:cTn id="95" dur="500"/>
                                        <p:tgtEl>
                                          <p:spTgt spid="34"/>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nodeType="click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randombar(horizontal)">
                                      <p:cBhvr>
                                        <p:cTn id="100" dur="500"/>
                                        <p:tgtEl>
                                          <p:spTgt spid="49"/>
                                        </p:tgtEl>
                                      </p:cBhvr>
                                    </p:animEffect>
                                  </p:childTnLst>
                                </p:cTn>
                              </p:par>
                            </p:childTnLst>
                          </p:cTn>
                        </p:par>
                      </p:childTnLst>
                    </p:cTn>
                  </p:par>
                  <p:par>
                    <p:cTn id="101" fill="hold">
                      <p:stCondLst>
                        <p:cond delay="indefinite"/>
                      </p:stCondLst>
                      <p:childTnLst>
                        <p:par>
                          <p:cTn id="102" fill="hold">
                            <p:stCondLst>
                              <p:cond delay="0"/>
                            </p:stCondLst>
                            <p:childTnLst>
                              <p:par>
                                <p:cTn id="103" presetID="16" presetClass="entr" presetSubtype="21" fill="hold"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barn(inVertical)">
                                      <p:cBhvr>
                                        <p:cTn id="105" dur="500"/>
                                        <p:tgtEl>
                                          <p:spTgt spid="50"/>
                                        </p:tgtEl>
                                      </p:cBhvr>
                                    </p:animEffect>
                                  </p:childTnLst>
                                </p:cTn>
                              </p:par>
                            </p:childTnLst>
                          </p:cTn>
                        </p:par>
                      </p:childTnLst>
                    </p:cTn>
                  </p:par>
                  <p:par>
                    <p:cTn id="106" fill="hold">
                      <p:stCondLst>
                        <p:cond delay="indefinite"/>
                      </p:stCondLst>
                      <p:childTnLst>
                        <p:par>
                          <p:cTn id="107" fill="hold">
                            <p:stCondLst>
                              <p:cond delay="0"/>
                            </p:stCondLst>
                            <p:childTnLst>
                              <p:par>
                                <p:cTn id="108" presetID="18" presetClass="entr" presetSubtype="12" fill="hold" nodeType="click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strips(downLeft)">
                                      <p:cBhvr>
                                        <p:cTn id="110" dur="500"/>
                                        <p:tgtEl>
                                          <p:spTgt spid="51"/>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nodeType="clickEffect">
                                  <p:stCondLst>
                                    <p:cond delay="0"/>
                                  </p:stCondLst>
                                  <p:childTnLst>
                                    <p:set>
                                      <p:cBhvr>
                                        <p:cTn id="114" dur="1" fill="hold">
                                          <p:stCondLst>
                                            <p:cond delay="0"/>
                                          </p:stCondLst>
                                        </p:cTn>
                                        <p:tgtEl>
                                          <p:spTgt spid="40"/>
                                        </p:tgtEl>
                                        <p:attrNameLst>
                                          <p:attrName>style.visibility</p:attrName>
                                        </p:attrNameLst>
                                      </p:cBhvr>
                                      <p:to>
                                        <p:strVal val="visible"/>
                                      </p:to>
                                    </p:set>
                                    <p:anim calcmode="lin" valueType="num">
                                      <p:cBhvr>
                                        <p:cTn id="115" dur="500" fill="hold"/>
                                        <p:tgtEl>
                                          <p:spTgt spid="40"/>
                                        </p:tgtEl>
                                        <p:attrNameLst>
                                          <p:attrName>ppt_w</p:attrName>
                                        </p:attrNameLst>
                                      </p:cBhvr>
                                      <p:tavLst>
                                        <p:tav tm="0">
                                          <p:val>
                                            <p:fltVal val="0"/>
                                          </p:val>
                                        </p:tav>
                                        <p:tav tm="100000">
                                          <p:val>
                                            <p:strVal val="#ppt_w"/>
                                          </p:val>
                                        </p:tav>
                                      </p:tavLst>
                                    </p:anim>
                                    <p:anim calcmode="lin" valueType="num">
                                      <p:cBhvr>
                                        <p:cTn id="116" dur="500" fill="hold"/>
                                        <p:tgtEl>
                                          <p:spTgt spid="40"/>
                                        </p:tgtEl>
                                        <p:attrNameLst>
                                          <p:attrName>ppt_h</p:attrName>
                                        </p:attrNameLst>
                                      </p:cBhvr>
                                      <p:tavLst>
                                        <p:tav tm="0">
                                          <p:val>
                                            <p:fltVal val="0"/>
                                          </p:val>
                                        </p:tav>
                                        <p:tav tm="100000">
                                          <p:val>
                                            <p:strVal val="#ppt_h"/>
                                          </p:val>
                                        </p:tav>
                                      </p:tavLst>
                                    </p:anim>
                                    <p:animEffect transition="in" filter="fade">
                                      <p:cBhvr>
                                        <p:cTn id="117" dur="500"/>
                                        <p:tgtEl>
                                          <p:spTgt spid="40"/>
                                        </p:tgtEl>
                                      </p:cBhvr>
                                    </p:animEffect>
                                  </p:childTnLst>
                                </p:cTn>
                              </p:par>
                              <p:par>
                                <p:cTn id="118" presetID="53" presetClass="entr" presetSubtype="16" fill="hold" nodeType="withEffect">
                                  <p:stCondLst>
                                    <p:cond delay="0"/>
                                  </p:stCondLst>
                                  <p:childTnLst>
                                    <p:set>
                                      <p:cBhvr>
                                        <p:cTn id="119" dur="1" fill="hold">
                                          <p:stCondLst>
                                            <p:cond delay="0"/>
                                          </p:stCondLst>
                                        </p:cTn>
                                        <p:tgtEl>
                                          <p:spTgt spid="16"/>
                                        </p:tgtEl>
                                        <p:attrNameLst>
                                          <p:attrName>style.visibility</p:attrName>
                                        </p:attrNameLst>
                                      </p:cBhvr>
                                      <p:to>
                                        <p:strVal val="visible"/>
                                      </p:to>
                                    </p:set>
                                    <p:anim calcmode="lin" valueType="num">
                                      <p:cBhvr>
                                        <p:cTn id="120" dur="500" fill="hold"/>
                                        <p:tgtEl>
                                          <p:spTgt spid="16"/>
                                        </p:tgtEl>
                                        <p:attrNameLst>
                                          <p:attrName>ppt_w</p:attrName>
                                        </p:attrNameLst>
                                      </p:cBhvr>
                                      <p:tavLst>
                                        <p:tav tm="0">
                                          <p:val>
                                            <p:fltVal val="0"/>
                                          </p:val>
                                        </p:tav>
                                        <p:tav tm="100000">
                                          <p:val>
                                            <p:strVal val="#ppt_w"/>
                                          </p:val>
                                        </p:tav>
                                      </p:tavLst>
                                    </p:anim>
                                    <p:anim calcmode="lin" valueType="num">
                                      <p:cBhvr>
                                        <p:cTn id="121" dur="500" fill="hold"/>
                                        <p:tgtEl>
                                          <p:spTgt spid="16"/>
                                        </p:tgtEl>
                                        <p:attrNameLst>
                                          <p:attrName>ppt_h</p:attrName>
                                        </p:attrNameLst>
                                      </p:cBhvr>
                                      <p:tavLst>
                                        <p:tav tm="0">
                                          <p:val>
                                            <p:fltVal val="0"/>
                                          </p:val>
                                        </p:tav>
                                        <p:tav tm="100000">
                                          <p:val>
                                            <p:strVal val="#ppt_h"/>
                                          </p:val>
                                        </p:tav>
                                      </p:tavLst>
                                    </p:anim>
                                    <p:animEffect transition="in" filter="fade">
                                      <p:cBhvr>
                                        <p:cTn id="122" dur="500"/>
                                        <p:tgtEl>
                                          <p:spTgt spid="16"/>
                                        </p:tgtEl>
                                      </p:cBhvr>
                                    </p:animEffect>
                                  </p:childTnLst>
                                </p:cTn>
                              </p:par>
                              <p:par>
                                <p:cTn id="123" presetID="53" presetClass="entr" presetSubtype="16" fill="hold" nodeType="withEffect">
                                  <p:stCondLst>
                                    <p:cond delay="0"/>
                                  </p:stCondLst>
                                  <p:childTnLst>
                                    <p:set>
                                      <p:cBhvr>
                                        <p:cTn id="124" dur="1" fill="hold">
                                          <p:stCondLst>
                                            <p:cond delay="0"/>
                                          </p:stCondLst>
                                        </p:cTn>
                                        <p:tgtEl>
                                          <p:spTgt spid="18"/>
                                        </p:tgtEl>
                                        <p:attrNameLst>
                                          <p:attrName>style.visibility</p:attrName>
                                        </p:attrNameLst>
                                      </p:cBhvr>
                                      <p:to>
                                        <p:strVal val="visible"/>
                                      </p:to>
                                    </p:set>
                                    <p:anim calcmode="lin" valueType="num">
                                      <p:cBhvr>
                                        <p:cTn id="125" dur="500" fill="hold"/>
                                        <p:tgtEl>
                                          <p:spTgt spid="18"/>
                                        </p:tgtEl>
                                        <p:attrNameLst>
                                          <p:attrName>ppt_w</p:attrName>
                                        </p:attrNameLst>
                                      </p:cBhvr>
                                      <p:tavLst>
                                        <p:tav tm="0">
                                          <p:val>
                                            <p:fltVal val="0"/>
                                          </p:val>
                                        </p:tav>
                                        <p:tav tm="100000">
                                          <p:val>
                                            <p:strVal val="#ppt_w"/>
                                          </p:val>
                                        </p:tav>
                                      </p:tavLst>
                                    </p:anim>
                                    <p:anim calcmode="lin" valueType="num">
                                      <p:cBhvr>
                                        <p:cTn id="126" dur="500" fill="hold"/>
                                        <p:tgtEl>
                                          <p:spTgt spid="18"/>
                                        </p:tgtEl>
                                        <p:attrNameLst>
                                          <p:attrName>ppt_h</p:attrName>
                                        </p:attrNameLst>
                                      </p:cBhvr>
                                      <p:tavLst>
                                        <p:tav tm="0">
                                          <p:val>
                                            <p:fltVal val="0"/>
                                          </p:val>
                                        </p:tav>
                                        <p:tav tm="100000">
                                          <p:val>
                                            <p:strVal val="#ppt_h"/>
                                          </p:val>
                                        </p:tav>
                                      </p:tavLst>
                                    </p:anim>
                                    <p:animEffect transition="in" filter="fade">
                                      <p:cBhvr>
                                        <p:cTn id="127" dur="500"/>
                                        <p:tgtEl>
                                          <p:spTgt spid="18"/>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3"/>
                                        </p:tgtEl>
                                        <p:attrNameLst>
                                          <p:attrName>style.visibility</p:attrName>
                                        </p:attrNameLst>
                                      </p:cBhvr>
                                      <p:to>
                                        <p:strVal val="visible"/>
                                      </p:to>
                                    </p:set>
                                    <p:anim calcmode="lin" valueType="num">
                                      <p:cBhvr>
                                        <p:cTn id="130" dur="500" fill="hold"/>
                                        <p:tgtEl>
                                          <p:spTgt spid="13"/>
                                        </p:tgtEl>
                                        <p:attrNameLst>
                                          <p:attrName>ppt_w</p:attrName>
                                        </p:attrNameLst>
                                      </p:cBhvr>
                                      <p:tavLst>
                                        <p:tav tm="0">
                                          <p:val>
                                            <p:fltVal val="0"/>
                                          </p:val>
                                        </p:tav>
                                        <p:tav tm="100000">
                                          <p:val>
                                            <p:strVal val="#ppt_w"/>
                                          </p:val>
                                        </p:tav>
                                      </p:tavLst>
                                    </p:anim>
                                    <p:anim calcmode="lin" valueType="num">
                                      <p:cBhvr>
                                        <p:cTn id="131" dur="500" fill="hold"/>
                                        <p:tgtEl>
                                          <p:spTgt spid="13"/>
                                        </p:tgtEl>
                                        <p:attrNameLst>
                                          <p:attrName>ppt_h</p:attrName>
                                        </p:attrNameLst>
                                      </p:cBhvr>
                                      <p:tavLst>
                                        <p:tav tm="0">
                                          <p:val>
                                            <p:fltVal val="0"/>
                                          </p:val>
                                        </p:tav>
                                        <p:tav tm="100000">
                                          <p:val>
                                            <p:strVal val="#ppt_h"/>
                                          </p:val>
                                        </p:tav>
                                      </p:tavLst>
                                    </p:anim>
                                    <p:animEffect transition="in" filter="fade">
                                      <p:cBhvr>
                                        <p:cTn id="132" dur="500"/>
                                        <p:tgtEl>
                                          <p:spTgt spid="13"/>
                                        </p:tgtEl>
                                      </p:cBhvr>
                                    </p:animEffect>
                                  </p:childTnLst>
                                </p:cTn>
                              </p:par>
                            </p:childTnLst>
                          </p:cTn>
                        </p:par>
                      </p:childTnLst>
                    </p:cTn>
                  </p:par>
                  <p:par>
                    <p:cTn id="133" fill="hold">
                      <p:stCondLst>
                        <p:cond delay="indefinite"/>
                      </p:stCondLst>
                      <p:childTnLst>
                        <p:par>
                          <p:cTn id="134" fill="hold">
                            <p:stCondLst>
                              <p:cond delay="0"/>
                            </p:stCondLst>
                            <p:childTnLst>
                              <p:par>
                                <p:cTn id="135" presetID="20" presetClass="entr" presetSubtype="0" fill="hold" nodeType="clickEffect">
                                  <p:stCondLst>
                                    <p:cond delay="0"/>
                                  </p:stCondLst>
                                  <p:childTnLst>
                                    <p:set>
                                      <p:cBhvr>
                                        <p:cTn id="136" dur="1" fill="hold">
                                          <p:stCondLst>
                                            <p:cond delay="0"/>
                                          </p:stCondLst>
                                        </p:cTn>
                                        <p:tgtEl>
                                          <p:spTgt spid="42"/>
                                        </p:tgtEl>
                                        <p:attrNameLst>
                                          <p:attrName>style.visibility</p:attrName>
                                        </p:attrNameLst>
                                      </p:cBhvr>
                                      <p:to>
                                        <p:strVal val="visible"/>
                                      </p:to>
                                    </p:set>
                                    <p:animEffect transition="in" filter="wedge">
                                      <p:cBhvr>
                                        <p:cTn id="137" dur="2000"/>
                                        <p:tgtEl>
                                          <p:spTgt spid="42"/>
                                        </p:tgtEl>
                                      </p:cBhvr>
                                    </p:animEffect>
                                  </p:childTnLst>
                                </p:cTn>
                              </p:par>
                              <p:par>
                                <p:cTn id="138" presetID="20" presetClass="entr" presetSubtype="0" fill="hold" grpId="0" nodeType="withEffect">
                                  <p:stCondLst>
                                    <p:cond delay="0"/>
                                  </p:stCondLst>
                                  <p:childTnLst>
                                    <p:set>
                                      <p:cBhvr>
                                        <p:cTn id="139" dur="1" fill="hold">
                                          <p:stCondLst>
                                            <p:cond delay="0"/>
                                          </p:stCondLst>
                                        </p:cTn>
                                        <p:tgtEl>
                                          <p:spTgt spid="24"/>
                                        </p:tgtEl>
                                        <p:attrNameLst>
                                          <p:attrName>style.visibility</p:attrName>
                                        </p:attrNameLst>
                                      </p:cBhvr>
                                      <p:to>
                                        <p:strVal val="visible"/>
                                      </p:to>
                                    </p:set>
                                    <p:animEffect transition="in" filter="wedge">
                                      <p:cBhvr>
                                        <p:cTn id="140" dur="2000"/>
                                        <p:tgtEl>
                                          <p:spTgt spid="24"/>
                                        </p:tgtEl>
                                      </p:cBhvr>
                                    </p:animEffect>
                                  </p:childTnLst>
                                </p:cTn>
                              </p:par>
                            </p:childTnLst>
                          </p:cTn>
                        </p:par>
                      </p:childTnLst>
                    </p:cTn>
                  </p:par>
                  <p:par>
                    <p:cTn id="141" fill="hold">
                      <p:stCondLst>
                        <p:cond delay="indefinite"/>
                      </p:stCondLst>
                      <p:childTnLst>
                        <p:par>
                          <p:cTn id="142" fill="hold">
                            <p:stCondLst>
                              <p:cond delay="0"/>
                            </p:stCondLst>
                            <p:childTnLst>
                              <p:par>
                                <p:cTn id="143" presetID="53" presetClass="entr" presetSubtype="16" fill="hold" nodeType="clickEffect">
                                  <p:stCondLst>
                                    <p:cond delay="0"/>
                                  </p:stCondLst>
                                  <p:childTnLst>
                                    <p:set>
                                      <p:cBhvr>
                                        <p:cTn id="144" dur="1" fill="hold">
                                          <p:stCondLst>
                                            <p:cond delay="0"/>
                                          </p:stCondLst>
                                        </p:cTn>
                                        <p:tgtEl>
                                          <p:spTgt spid="54"/>
                                        </p:tgtEl>
                                        <p:attrNameLst>
                                          <p:attrName>style.visibility</p:attrName>
                                        </p:attrNameLst>
                                      </p:cBhvr>
                                      <p:to>
                                        <p:strVal val="visible"/>
                                      </p:to>
                                    </p:set>
                                    <p:anim calcmode="lin" valueType="num">
                                      <p:cBhvr>
                                        <p:cTn id="145" dur="500" fill="hold"/>
                                        <p:tgtEl>
                                          <p:spTgt spid="54"/>
                                        </p:tgtEl>
                                        <p:attrNameLst>
                                          <p:attrName>ppt_w</p:attrName>
                                        </p:attrNameLst>
                                      </p:cBhvr>
                                      <p:tavLst>
                                        <p:tav tm="0">
                                          <p:val>
                                            <p:fltVal val="0"/>
                                          </p:val>
                                        </p:tav>
                                        <p:tav tm="100000">
                                          <p:val>
                                            <p:strVal val="#ppt_w"/>
                                          </p:val>
                                        </p:tav>
                                      </p:tavLst>
                                    </p:anim>
                                    <p:anim calcmode="lin" valueType="num">
                                      <p:cBhvr>
                                        <p:cTn id="146" dur="500" fill="hold"/>
                                        <p:tgtEl>
                                          <p:spTgt spid="54"/>
                                        </p:tgtEl>
                                        <p:attrNameLst>
                                          <p:attrName>ppt_h</p:attrName>
                                        </p:attrNameLst>
                                      </p:cBhvr>
                                      <p:tavLst>
                                        <p:tav tm="0">
                                          <p:val>
                                            <p:fltVal val="0"/>
                                          </p:val>
                                        </p:tav>
                                        <p:tav tm="100000">
                                          <p:val>
                                            <p:strVal val="#ppt_h"/>
                                          </p:val>
                                        </p:tav>
                                      </p:tavLst>
                                    </p:anim>
                                    <p:animEffect transition="in" filter="fade">
                                      <p:cBhvr>
                                        <p:cTn id="147" dur="500"/>
                                        <p:tgtEl>
                                          <p:spTgt spid="54"/>
                                        </p:tgtEl>
                                      </p:cBhvr>
                                    </p:animEffect>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nodeType="clickEffect">
                                  <p:stCondLst>
                                    <p:cond delay="0"/>
                                  </p:stCondLst>
                                  <p:childTnLst>
                                    <p:set>
                                      <p:cBhvr>
                                        <p:cTn id="151" dur="1" fill="hold">
                                          <p:stCondLst>
                                            <p:cond delay="0"/>
                                          </p:stCondLst>
                                        </p:cTn>
                                        <p:tgtEl>
                                          <p:spTgt spid="25"/>
                                        </p:tgtEl>
                                        <p:attrNameLst>
                                          <p:attrName>style.visibility</p:attrName>
                                        </p:attrNameLst>
                                      </p:cBhvr>
                                      <p:to>
                                        <p:strVal val="visible"/>
                                      </p:to>
                                    </p:set>
                                    <p:animEffect transition="in" filter="fade">
                                      <p:cBhvr>
                                        <p:cTn id="152" dur="2000"/>
                                        <p:tgtEl>
                                          <p:spTgt spid="25"/>
                                        </p:tgtEl>
                                      </p:cBhvr>
                                    </p:animEffect>
                                    <p:anim calcmode="lin" valueType="num">
                                      <p:cBhvr>
                                        <p:cTn id="153" dur="2000" fill="hold"/>
                                        <p:tgtEl>
                                          <p:spTgt spid="25"/>
                                        </p:tgtEl>
                                        <p:attrNameLst>
                                          <p:attrName>ppt_w</p:attrName>
                                        </p:attrNameLst>
                                      </p:cBhvr>
                                      <p:tavLst>
                                        <p:tav tm="0" fmla="#ppt_w*sin(2.5*pi*$)">
                                          <p:val>
                                            <p:fltVal val="0"/>
                                          </p:val>
                                        </p:tav>
                                        <p:tav tm="100000">
                                          <p:val>
                                            <p:fltVal val="1"/>
                                          </p:val>
                                        </p:tav>
                                      </p:tavLst>
                                    </p:anim>
                                    <p:anim calcmode="lin" valueType="num">
                                      <p:cBhvr>
                                        <p:cTn id="154" dur="2000" fill="hold"/>
                                        <p:tgtEl>
                                          <p:spTgt spid="25"/>
                                        </p:tgtEl>
                                        <p:attrNameLst>
                                          <p:attrName>ppt_h</p:attrName>
                                        </p:attrNameLst>
                                      </p:cBhvr>
                                      <p:tavLst>
                                        <p:tav tm="0">
                                          <p:val>
                                            <p:strVal val="#ppt_h"/>
                                          </p:val>
                                        </p:tav>
                                        <p:tav tm="100000">
                                          <p:val>
                                            <p:strVal val="#ppt_h"/>
                                          </p:val>
                                        </p:tav>
                                      </p:tavLst>
                                    </p:anim>
                                  </p:childTnLst>
                                </p:cTn>
                              </p:par>
                              <p:par>
                                <p:cTn id="155" presetID="45" presetClass="entr" presetSubtype="0" fill="hold" nodeType="with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2000"/>
                                        <p:tgtEl>
                                          <p:spTgt spid="55"/>
                                        </p:tgtEl>
                                      </p:cBhvr>
                                    </p:animEffect>
                                    <p:anim calcmode="lin" valueType="num">
                                      <p:cBhvr>
                                        <p:cTn id="158" dur="2000" fill="hold"/>
                                        <p:tgtEl>
                                          <p:spTgt spid="55"/>
                                        </p:tgtEl>
                                        <p:attrNameLst>
                                          <p:attrName>ppt_w</p:attrName>
                                        </p:attrNameLst>
                                      </p:cBhvr>
                                      <p:tavLst>
                                        <p:tav tm="0" fmla="#ppt_w*sin(2.5*pi*$)">
                                          <p:val>
                                            <p:fltVal val="0"/>
                                          </p:val>
                                        </p:tav>
                                        <p:tav tm="100000">
                                          <p:val>
                                            <p:fltVal val="1"/>
                                          </p:val>
                                        </p:tav>
                                      </p:tavLst>
                                    </p:anim>
                                    <p:anim calcmode="lin" valueType="num">
                                      <p:cBhvr>
                                        <p:cTn id="159" dur="2000" fill="hold"/>
                                        <p:tgtEl>
                                          <p:spTgt spid="5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3" grpId="0" animBg="1"/>
      <p:bldP spid="24" grpId="0" animBg="1"/>
      <p:bldP spid="31" grpId="0" animBg="1"/>
      <p:bldP spid="34"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Shape 160"/>
          <p:cNvSpPr txBox="1">
            <a:spLocks noGrp="1"/>
          </p:cNvSpPr>
          <p:nvPr>
            <p:ph type="title"/>
          </p:nvPr>
        </p:nvSpPr>
        <p:spPr>
          <a:xfrm>
            <a:off x="786150" y="410826"/>
            <a:ext cx="8026784" cy="936899"/>
          </a:xfrm>
          <a:prstGeom prst="rect">
            <a:avLst/>
          </a:prstGeom>
        </p:spPr>
        <p:txBody>
          <a:bodyPr lIns="91425" tIns="91425" rIns="91425" bIns="91425" anchor="b" anchorCtr="0">
            <a:noAutofit/>
          </a:bodyPr>
          <a:lstStyle/>
          <a:p>
            <a:pPr lvl="0" rtl="0">
              <a:spcBef>
                <a:spcPts val="0"/>
              </a:spcBef>
              <a:buNone/>
            </a:pPr>
            <a:r>
              <a:rPr lang="en-US" altLang="zh-CN" sz="2800" dirty="0"/>
              <a:t>R</a:t>
            </a:r>
            <a:r>
              <a:rPr lang="en-US" altLang="zh-CN" sz="2800" dirty="0" smtClean="0"/>
              <a:t>elative</a:t>
            </a:r>
            <a:r>
              <a:rPr lang="zh-CN" altLang="en-US" sz="2800" dirty="0" smtClean="0"/>
              <a:t> </a:t>
            </a:r>
            <a:r>
              <a:rPr lang="en-US" altLang="zh-CN" sz="2800" dirty="0" smtClean="0"/>
              <a:t>amounts</a:t>
            </a:r>
            <a:r>
              <a:rPr lang="zh-CN" altLang="en-US" sz="2800" dirty="0" smtClean="0"/>
              <a:t> </a:t>
            </a:r>
            <a:r>
              <a:rPr lang="en-US" altLang="zh-CN" sz="2800" dirty="0" smtClean="0"/>
              <a:t>of</a:t>
            </a:r>
            <a:r>
              <a:rPr lang="zh-CN" altLang="en-US" sz="2800" dirty="0" smtClean="0"/>
              <a:t> </a:t>
            </a:r>
            <a:r>
              <a:rPr lang="en-US" altLang="zh-CN" sz="2800" dirty="0" smtClean="0"/>
              <a:t>different</a:t>
            </a:r>
            <a:r>
              <a:rPr lang="zh-CN" altLang="en-US" sz="2800" dirty="0" smtClean="0"/>
              <a:t> </a:t>
            </a:r>
            <a:r>
              <a:rPr lang="en-US" altLang="zh-CN" sz="2800" dirty="0" smtClean="0"/>
              <a:t>constituents</a:t>
            </a:r>
            <a:r>
              <a:rPr lang="zh-CN" altLang="en-US" sz="2800" dirty="0" smtClean="0"/>
              <a:t> </a:t>
            </a:r>
            <a:r>
              <a:rPr lang="en-US" altLang="zh-CN" sz="2800" dirty="0" smtClean="0"/>
              <a:t>of the</a:t>
            </a:r>
            <a:r>
              <a:rPr lang="zh-CN" altLang="en-US" sz="2800" dirty="0" smtClean="0"/>
              <a:t> </a:t>
            </a:r>
            <a:r>
              <a:rPr lang="en-US" altLang="zh-CN" sz="2800" dirty="0" smtClean="0"/>
              <a:t>universe</a:t>
            </a:r>
            <a:endParaRPr lang="en" sz="2800" dirty="0"/>
          </a:p>
        </p:txBody>
      </p:sp>
      <p:pic>
        <p:nvPicPr>
          <p:cNvPr id="4" name="Picture 3"/>
          <p:cNvPicPr>
            <a:picLocks noChangeAspect="1"/>
          </p:cNvPicPr>
          <p:nvPr/>
        </p:nvPicPr>
        <p:blipFill>
          <a:blip r:embed="rId3"/>
          <a:stretch>
            <a:fillRect/>
          </a:stretch>
        </p:blipFill>
        <p:spPr>
          <a:xfrm>
            <a:off x="3746500" y="865125"/>
            <a:ext cx="4479107" cy="4024375"/>
          </a:xfrm>
          <a:prstGeom prst="rect">
            <a:avLst/>
          </a:prstGeom>
        </p:spPr>
      </p:pic>
      <p:sp>
        <p:nvSpPr>
          <p:cNvPr id="11" name="Text Placeholder 3"/>
          <p:cNvSpPr txBox="1">
            <a:spLocks/>
          </p:cNvSpPr>
          <p:nvPr/>
        </p:nvSpPr>
        <p:spPr>
          <a:xfrm>
            <a:off x="786150" y="4763510"/>
            <a:ext cx="7949342" cy="1696706"/>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lvl="8"/>
            <a:r>
              <a:rPr lang="en-US" sz="2400" dirty="0" smtClean="0">
                <a:solidFill>
                  <a:srgbClr val="0000FF"/>
                </a:solidFill>
              </a:rPr>
              <a:t>Look</a:t>
            </a:r>
            <a:r>
              <a:rPr lang="zh-CN" altLang="en-US" sz="2400" dirty="0" smtClean="0">
                <a:solidFill>
                  <a:srgbClr val="0000FF"/>
                </a:solidFill>
              </a:rPr>
              <a:t> </a:t>
            </a:r>
            <a:r>
              <a:rPr lang="en-US" altLang="zh-CN" sz="2400" dirty="0" smtClean="0">
                <a:solidFill>
                  <a:srgbClr val="0000FF"/>
                </a:solidFill>
              </a:rPr>
              <a:t>around</a:t>
            </a:r>
            <a:r>
              <a:rPr lang="zh-CN" altLang="en-US" sz="2400" dirty="0" smtClean="0">
                <a:solidFill>
                  <a:srgbClr val="0000FF"/>
                </a:solidFill>
              </a:rPr>
              <a:t> </a:t>
            </a:r>
            <a:r>
              <a:rPr lang="en-US" altLang="zh-CN" sz="2400" dirty="0" smtClean="0">
                <a:solidFill>
                  <a:srgbClr val="0000FF"/>
                </a:solidFill>
              </a:rPr>
              <a:t>you.</a:t>
            </a:r>
            <a:r>
              <a:rPr lang="zh-CN" altLang="en-US" sz="2400" dirty="0" smtClean="0">
                <a:solidFill>
                  <a:srgbClr val="0000FF"/>
                </a:solidFill>
              </a:rPr>
              <a:t> </a:t>
            </a:r>
            <a:r>
              <a:rPr lang="en-US" altLang="zh-CN" sz="2400" dirty="0" smtClean="0">
                <a:solidFill>
                  <a:srgbClr val="0000FF"/>
                </a:solidFill>
              </a:rPr>
              <a:t>Look</a:t>
            </a:r>
            <a:r>
              <a:rPr lang="zh-CN" altLang="en-US" sz="2400" dirty="0" smtClean="0">
                <a:solidFill>
                  <a:srgbClr val="0000FF"/>
                </a:solidFill>
              </a:rPr>
              <a:t> </a:t>
            </a:r>
            <a:r>
              <a:rPr lang="en-US" altLang="zh-CN" sz="2400" dirty="0" smtClean="0">
                <a:solidFill>
                  <a:srgbClr val="0000FF"/>
                </a:solidFill>
              </a:rPr>
              <a:t>into</a:t>
            </a:r>
            <a:r>
              <a:rPr lang="zh-CN" altLang="en-US" sz="2400" dirty="0" smtClean="0">
                <a:solidFill>
                  <a:srgbClr val="0000FF"/>
                </a:solidFill>
              </a:rPr>
              <a:t> </a:t>
            </a:r>
            <a:r>
              <a:rPr lang="en-US" altLang="zh-CN" sz="2400" dirty="0" smtClean="0">
                <a:solidFill>
                  <a:srgbClr val="0000FF"/>
                </a:solidFill>
              </a:rPr>
              <a:t>the</a:t>
            </a:r>
            <a:r>
              <a:rPr lang="zh-CN" altLang="en-US" sz="2400" dirty="0" smtClean="0">
                <a:solidFill>
                  <a:srgbClr val="0000FF"/>
                </a:solidFill>
              </a:rPr>
              <a:t> </a:t>
            </a:r>
            <a:r>
              <a:rPr lang="en-US" altLang="zh-CN" sz="2400" dirty="0" smtClean="0">
                <a:solidFill>
                  <a:srgbClr val="0000FF"/>
                </a:solidFill>
              </a:rPr>
              <a:t>sky</a:t>
            </a:r>
            <a:r>
              <a:rPr lang="zh-CN" altLang="en-US" sz="2400" dirty="0" smtClean="0">
                <a:solidFill>
                  <a:srgbClr val="0000FF"/>
                </a:solidFill>
              </a:rPr>
              <a:t> </a:t>
            </a:r>
            <a:r>
              <a:rPr lang="en-US" altLang="zh-CN" sz="2400" dirty="0" smtClean="0">
                <a:solidFill>
                  <a:srgbClr val="0000FF"/>
                </a:solidFill>
              </a:rPr>
              <a:t>–</a:t>
            </a:r>
            <a:r>
              <a:rPr lang="zh-CN" altLang="en-US" sz="2400" dirty="0" smtClean="0">
                <a:solidFill>
                  <a:srgbClr val="0000FF"/>
                </a:solidFill>
              </a:rPr>
              <a:t> </a:t>
            </a:r>
            <a:r>
              <a:rPr lang="en-US" altLang="zh-CN" sz="2400" dirty="0" smtClean="0">
                <a:solidFill>
                  <a:srgbClr val="0000FF"/>
                </a:solidFill>
              </a:rPr>
              <a:t>at</a:t>
            </a:r>
            <a:r>
              <a:rPr lang="zh-CN" altLang="en-US" sz="2400" dirty="0" smtClean="0">
                <a:solidFill>
                  <a:srgbClr val="0000FF"/>
                </a:solidFill>
              </a:rPr>
              <a:t> </a:t>
            </a:r>
            <a:r>
              <a:rPr lang="en-US" altLang="zh-CN" sz="2400" dirty="0" smtClean="0">
                <a:solidFill>
                  <a:srgbClr val="0000FF"/>
                </a:solidFill>
              </a:rPr>
              <a:t>night.</a:t>
            </a:r>
            <a:r>
              <a:rPr lang="zh-CN" altLang="en-US" sz="2400" dirty="0" smtClean="0">
                <a:solidFill>
                  <a:srgbClr val="0000FF"/>
                </a:solidFill>
              </a:rPr>
              <a:t> </a:t>
            </a:r>
            <a:r>
              <a:rPr lang="en-US" altLang="zh-CN" sz="2400" dirty="0" smtClean="0">
                <a:solidFill>
                  <a:srgbClr val="0000FF"/>
                </a:solidFill>
              </a:rPr>
              <a:t>Everything</a:t>
            </a:r>
            <a:r>
              <a:rPr lang="zh-CN" altLang="en-US" sz="2400" dirty="0" smtClean="0">
                <a:solidFill>
                  <a:srgbClr val="0000FF"/>
                </a:solidFill>
              </a:rPr>
              <a:t> </a:t>
            </a:r>
            <a:r>
              <a:rPr lang="en-US" altLang="zh-CN" sz="2400" dirty="0" smtClean="0">
                <a:solidFill>
                  <a:srgbClr val="0000FF"/>
                </a:solidFill>
              </a:rPr>
              <a:t>you</a:t>
            </a:r>
            <a:r>
              <a:rPr lang="zh-CN" altLang="en-US" sz="2400" dirty="0" smtClean="0">
                <a:solidFill>
                  <a:srgbClr val="0000FF"/>
                </a:solidFill>
              </a:rPr>
              <a:t> </a:t>
            </a:r>
            <a:r>
              <a:rPr lang="en-US" altLang="zh-CN" sz="2400" dirty="0" smtClean="0">
                <a:solidFill>
                  <a:srgbClr val="0000FF"/>
                </a:solidFill>
              </a:rPr>
              <a:t>see,</a:t>
            </a:r>
            <a:r>
              <a:rPr lang="zh-CN" altLang="en-US" sz="2400" dirty="0" smtClean="0">
                <a:solidFill>
                  <a:srgbClr val="0000FF"/>
                </a:solidFill>
              </a:rPr>
              <a:t> </a:t>
            </a:r>
            <a:r>
              <a:rPr lang="en-US" altLang="zh-CN" sz="2400" dirty="0" smtClean="0">
                <a:solidFill>
                  <a:srgbClr val="0000FF"/>
                </a:solidFill>
              </a:rPr>
              <a:t>the</a:t>
            </a:r>
            <a:r>
              <a:rPr lang="zh-CN" altLang="en-US" sz="2400" dirty="0" smtClean="0">
                <a:solidFill>
                  <a:srgbClr val="0000FF"/>
                </a:solidFill>
              </a:rPr>
              <a:t> </a:t>
            </a:r>
            <a:r>
              <a:rPr lang="en-US" altLang="zh-CN" sz="2400" dirty="0" smtClean="0">
                <a:solidFill>
                  <a:srgbClr val="0000FF"/>
                </a:solidFill>
              </a:rPr>
              <a:t>sun,</a:t>
            </a:r>
            <a:r>
              <a:rPr lang="zh-CN" altLang="en-US" sz="2400" dirty="0" smtClean="0">
                <a:solidFill>
                  <a:srgbClr val="0000FF"/>
                </a:solidFill>
              </a:rPr>
              <a:t> </a:t>
            </a:r>
            <a:r>
              <a:rPr lang="en-US" altLang="zh-CN" sz="2400" dirty="0" smtClean="0">
                <a:solidFill>
                  <a:srgbClr val="0000FF"/>
                </a:solidFill>
              </a:rPr>
              <a:t>the</a:t>
            </a:r>
            <a:r>
              <a:rPr lang="zh-CN" altLang="en-US" sz="2400" dirty="0" smtClean="0">
                <a:solidFill>
                  <a:srgbClr val="0000FF"/>
                </a:solidFill>
              </a:rPr>
              <a:t> </a:t>
            </a:r>
            <a:r>
              <a:rPr lang="en-US" altLang="zh-CN" sz="2400" dirty="0" smtClean="0">
                <a:solidFill>
                  <a:srgbClr val="0000FF"/>
                </a:solidFill>
              </a:rPr>
              <a:t>moon,</a:t>
            </a:r>
            <a:r>
              <a:rPr lang="zh-CN" altLang="en-US" sz="2400" dirty="0" smtClean="0">
                <a:solidFill>
                  <a:srgbClr val="0000FF"/>
                </a:solidFill>
              </a:rPr>
              <a:t> </a:t>
            </a:r>
            <a:r>
              <a:rPr lang="en-US" altLang="zh-CN" sz="2400" dirty="0" smtClean="0">
                <a:solidFill>
                  <a:srgbClr val="0000FF"/>
                </a:solidFill>
              </a:rPr>
              <a:t>distant</a:t>
            </a:r>
            <a:r>
              <a:rPr lang="zh-CN" altLang="en-US" sz="2400" dirty="0" smtClean="0">
                <a:solidFill>
                  <a:srgbClr val="0000FF"/>
                </a:solidFill>
              </a:rPr>
              <a:t> </a:t>
            </a:r>
            <a:r>
              <a:rPr lang="en-US" altLang="zh-CN" sz="2400" dirty="0" smtClean="0">
                <a:solidFill>
                  <a:srgbClr val="0000FF"/>
                </a:solidFill>
              </a:rPr>
              <a:t>galaxies,</a:t>
            </a:r>
            <a:r>
              <a:rPr lang="zh-CN" altLang="en-US" sz="2400" dirty="0" smtClean="0">
                <a:solidFill>
                  <a:srgbClr val="0000FF"/>
                </a:solidFill>
              </a:rPr>
              <a:t> </a:t>
            </a:r>
            <a:r>
              <a:rPr lang="en-US" altLang="zh-CN" sz="2400" dirty="0" smtClean="0">
                <a:solidFill>
                  <a:srgbClr val="0000FF"/>
                </a:solidFill>
              </a:rPr>
              <a:t>your</a:t>
            </a:r>
            <a:r>
              <a:rPr lang="zh-CN" altLang="en-US" sz="2400" dirty="0" smtClean="0">
                <a:solidFill>
                  <a:srgbClr val="0000FF"/>
                </a:solidFill>
              </a:rPr>
              <a:t> </a:t>
            </a:r>
            <a:r>
              <a:rPr lang="en-US" altLang="zh-CN" sz="2400" dirty="0" smtClean="0">
                <a:solidFill>
                  <a:srgbClr val="0000FF"/>
                </a:solidFill>
              </a:rPr>
              <a:t>body,</a:t>
            </a:r>
            <a:r>
              <a:rPr lang="zh-CN" altLang="en-US" sz="2400" dirty="0" smtClean="0">
                <a:solidFill>
                  <a:srgbClr val="0000FF"/>
                </a:solidFill>
              </a:rPr>
              <a:t> </a:t>
            </a:r>
            <a:r>
              <a:rPr lang="en-US" altLang="zh-CN" sz="2400" dirty="0" smtClean="0">
                <a:solidFill>
                  <a:srgbClr val="0000FF"/>
                </a:solidFill>
              </a:rPr>
              <a:t>your</a:t>
            </a:r>
            <a:r>
              <a:rPr lang="zh-CN" altLang="en-US" sz="2400" dirty="0" smtClean="0">
                <a:solidFill>
                  <a:srgbClr val="0000FF"/>
                </a:solidFill>
              </a:rPr>
              <a:t> </a:t>
            </a:r>
            <a:r>
              <a:rPr lang="en-US" altLang="zh-CN" sz="2400" dirty="0" smtClean="0">
                <a:solidFill>
                  <a:srgbClr val="0000FF"/>
                </a:solidFill>
              </a:rPr>
              <a:t>shoes,</a:t>
            </a:r>
            <a:r>
              <a:rPr lang="zh-CN" altLang="en-US" sz="2400" dirty="0" smtClean="0">
                <a:solidFill>
                  <a:srgbClr val="0000FF"/>
                </a:solidFill>
              </a:rPr>
              <a:t> </a:t>
            </a:r>
            <a:r>
              <a:rPr lang="en-US" altLang="zh-CN" sz="2400" dirty="0" smtClean="0">
                <a:solidFill>
                  <a:srgbClr val="0000FF"/>
                </a:solidFill>
              </a:rPr>
              <a:t>are</a:t>
            </a:r>
            <a:r>
              <a:rPr lang="zh-CN" altLang="en-US" sz="2400" dirty="0" smtClean="0">
                <a:solidFill>
                  <a:srgbClr val="0000FF"/>
                </a:solidFill>
              </a:rPr>
              <a:t> </a:t>
            </a:r>
            <a:r>
              <a:rPr lang="en-US" altLang="zh-CN" sz="2400" dirty="0" smtClean="0">
                <a:solidFill>
                  <a:srgbClr val="0000FF"/>
                </a:solidFill>
              </a:rPr>
              <a:t>all</a:t>
            </a:r>
            <a:r>
              <a:rPr lang="zh-CN" altLang="en-US" sz="2400" dirty="0" smtClean="0">
                <a:solidFill>
                  <a:srgbClr val="0000FF"/>
                </a:solidFill>
              </a:rPr>
              <a:t> </a:t>
            </a:r>
            <a:r>
              <a:rPr lang="en-US" altLang="zh-CN" sz="2400" dirty="0" smtClean="0">
                <a:solidFill>
                  <a:srgbClr val="0000FF"/>
                </a:solidFill>
              </a:rPr>
              <a:t>made</a:t>
            </a:r>
            <a:r>
              <a:rPr lang="zh-CN" altLang="en-US" sz="2400" dirty="0" smtClean="0">
                <a:solidFill>
                  <a:srgbClr val="0000FF"/>
                </a:solidFill>
              </a:rPr>
              <a:t> </a:t>
            </a:r>
            <a:r>
              <a:rPr lang="en-US" altLang="zh-CN" sz="2400" dirty="0" smtClean="0">
                <a:solidFill>
                  <a:srgbClr val="0000FF"/>
                </a:solidFill>
              </a:rPr>
              <a:t>of</a:t>
            </a:r>
            <a:r>
              <a:rPr lang="zh-CN" altLang="en-US" sz="2400" dirty="0" smtClean="0">
                <a:solidFill>
                  <a:srgbClr val="0000FF"/>
                </a:solidFill>
              </a:rPr>
              <a:t> </a:t>
            </a:r>
            <a:r>
              <a:rPr lang="en-US" altLang="zh-CN" sz="2400" dirty="0" smtClean="0">
                <a:solidFill>
                  <a:srgbClr val="0000FF"/>
                </a:solidFill>
              </a:rPr>
              <a:t>what</a:t>
            </a:r>
            <a:r>
              <a:rPr lang="zh-CN" altLang="en-US" sz="2400" dirty="0" smtClean="0">
                <a:solidFill>
                  <a:srgbClr val="0000FF"/>
                </a:solidFill>
              </a:rPr>
              <a:t> </a:t>
            </a:r>
            <a:r>
              <a:rPr lang="en-US" altLang="zh-CN" sz="2400" dirty="0" smtClean="0">
                <a:solidFill>
                  <a:srgbClr val="0000FF"/>
                </a:solidFill>
              </a:rPr>
              <a:t>we</a:t>
            </a:r>
            <a:r>
              <a:rPr lang="zh-CN" altLang="en-US" sz="2400" dirty="0" smtClean="0">
                <a:solidFill>
                  <a:srgbClr val="0000FF"/>
                </a:solidFill>
              </a:rPr>
              <a:t> </a:t>
            </a:r>
            <a:r>
              <a:rPr lang="en-US" altLang="zh-CN" sz="2400" dirty="0" smtClean="0">
                <a:solidFill>
                  <a:srgbClr val="0000FF"/>
                </a:solidFill>
              </a:rPr>
              <a:t>call</a:t>
            </a:r>
            <a:r>
              <a:rPr lang="zh-CN" altLang="en-US" sz="2400" dirty="0" smtClean="0">
                <a:solidFill>
                  <a:srgbClr val="0000FF"/>
                </a:solidFill>
              </a:rPr>
              <a:t> </a:t>
            </a:r>
            <a:r>
              <a:rPr lang="en-US" altLang="zh-CN" sz="2400" dirty="0" smtClean="0">
                <a:solidFill>
                  <a:srgbClr val="FF0000"/>
                </a:solidFill>
              </a:rPr>
              <a:t>ordinary</a:t>
            </a:r>
            <a:r>
              <a:rPr lang="zh-CN" altLang="en-US" sz="2400" dirty="0" smtClean="0">
                <a:solidFill>
                  <a:srgbClr val="FF0000"/>
                </a:solidFill>
              </a:rPr>
              <a:t> </a:t>
            </a:r>
            <a:r>
              <a:rPr lang="en-US" altLang="zh-CN" sz="2400" dirty="0" smtClean="0">
                <a:solidFill>
                  <a:srgbClr val="FF0000"/>
                </a:solidFill>
              </a:rPr>
              <a:t>matter</a:t>
            </a:r>
            <a:r>
              <a:rPr lang="en-US" altLang="zh-CN" sz="2400" baseline="30000" dirty="0" smtClean="0">
                <a:solidFill>
                  <a:srgbClr val="0000FF"/>
                </a:solidFill>
              </a:rPr>
              <a:t>[1]</a:t>
            </a:r>
            <a:r>
              <a:rPr lang="en-US" altLang="zh-CN" sz="2400" dirty="0" smtClean="0">
                <a:solidFill>
                  <a:srgbClr val="0000FF"/>
                </a:solidFill>
              </a:rPr>
              <a:t>.</a:t>
            </a:r>
            <a:r>
              <a:rPr lang="zh-CN" altLang="en-US" sz="2400" dirty="0" smtClean="0">
                <a:solidFill>
                  <a:srgbClr val="0000FF"/>
                </a:solidFill>
              </a:rPr>
              <a:t> </a:t>
            </a:r>
            <a:r>
              <a:rPr lang="en-US" altLang="zh-CN" sz="2400" dirty="0" smtClean="0">
                <a:solidFill>
                  <a:srgbClr val="0000FF"/>
                </a:solidFill>
              </a:rPr>
              <a:t>However</a:t>
            </a:r>
            <a:r>
              <a:rPr lang="zh-CN" altLang="en-US" sz="2400" dirty="0" smtClean="0">
                <a:solidFill>
                  <a:srgbClr val="0000FF"/>
                </a:solidFill>
              </a:rPr>
              <a:t> </a:t>
            </a:r>
            <a:r>
              <a:rPr lang="en-US" altLang="zh-CN" sz="2400" dirty="0" smtClean="0">
                <a:solidFill>
                  <a:srgbClr val="0000FF"/>
                </a:solidFill>
              </a:rPr>
              <a:t>it</a:t>
            </a:r>
            <a:r>
              <a:rPr lang="zh-CN" altLang="en-US" sz="2400" dirty="0" smtClean="0">
                <a:solidFill>
                  <a:srgbClr val="0000FF"/>
                </a:solidFill>
              </a:rPr>
              <a:t> </a:t>
            </a:r>
            <a:r>
              <a:rPr lang="en-US" altLang="zh-CN" sz="2400" dirty="0" smtClean="0">
                <a:solidFill>
                  <a:srgbClr val="0000FF"/>
                </a:solidFill>
              </a:rPr>
              <a:t>is</a:t>
            </a:r>
            <a:r>
              <a:rPr lang="zh-CN" altLang="en-US" sz="2400" dirty="0" smtClean="0">
                <a:solidFill>
                  <a:srgbClr val="0000FF"/>
                </a:solidFill>
              </a:rPr>
              <a:t> </a:t>
            </a:r>
            <a:r>
              <a:rPr lang="en-US" altLang="zh-CN" sz="2400" dirty="0" smtClean="0">
                <a:solidFill>
                  <a:srgbClr val="0000FF"/>
                </a:solidFill>
              </a:rPr>
              <a:t>only</a:t>
            </a:r>
            <a:r>
              <a:rPr lang="zh-CN" altLang="en-US" sz="2400" dirty="0" smtClean="0">
                <a:solidFill>
                  <a:srgbClr val="0000FF"/>
                </a:solidFill>
              </a:rPr>
              <a:t> </a:t>
            </a:r>
            <a:r>
              <a:rPr lang="en-US" altLang="zh-CN" sz="2400" dirty="0" smtClean="0">
                <a:solidFill>
                  <a:srgbClr val="0000FF"/>
                </a:solidFill>
              </a:rPr>
              <a:t>4.9%</a:t>
            </a:r>
            <a:r>
              <a:rPr lang="zh-CN" altLang="en-US" sz="2400" dirty="0" smtClean="0">
                <a:solidFill>
                  <a:srgbClr val="0000FF"/>
                </a:solidFill>
              </a:rPr>
              <a:t> </a:t>
            </a:r>
            <a:r>
              <a:rPr lang="en-US" altLang="zh-CN" sz="2400" dirty="0" smtClean="0">
                <a:solidFill>
                  <a:srgbClr val="0000FF"/>
                </a:solidFill>
              </a:rPr>
              <a:t>of</a:t>
            </a:r>
            <a:r>
              <a:rPr lang="zh-CN" altLang="en-US" sz="2400" dirty="0" smtClean="0">
                <a:solidFill>
                  <a:srgbClr val="0000FF"/>
                </a:solidFill>
              </a:rPr>
              <a:t> </a:t>
            </a:r>
            <a:r>
              <a:rPr lang="en-US" altLang="zh-CN" sz="2400" dirty="0" smtClean="0">
                <a:solidFill>
                  <a:srgbClr val="0000FF"/>
                </a:solidFill>
              </a:rPr>
              <a:t>the</a:t>
            </a:r>
            <a:r>
              <a:rPr lang="zh-CN" altLang="en-US" sz="2400" dirty="0" smtClean="0">
                <a:solidFill>
                  <a:srgbClr val="0000FF"/>
                </a:solidFill>
              </a:rPr>
              <a:t> </a:t>
            </a:r>
            <a:r>
              <a:rPr lang="en-US" altLang="zh-CN" sz="2400" dirty="0" smtClean="0">
                <a:solidFill>
                  <a:srgbClr val="0000FF"/>
                </a:solidFill>
              </a:rPr>
              <a:t>universe.</a:t>
            </a:r>
            <a:endParaRPr lang="en-US" sz="2400" dirty="0" smtClean="0">
              <a:solidFill>
                <a:srgbClr val="0000FF"/>
              </a:solidFill>
            </a:endParaRPr>
          </a:p>
        </p:txBody>
      </p:sp>
      <p:sp>
        <p:nvSpPr>
          <p:cNvPr id="6" name="TextBox 5"/>
          <p:cNvSpPr txBox="1"/>
          <p:nvPr/>
        </p:nvSpPr>
        <p:spPr>
          <a:xfrm>
            <a:off x="786150" y="6464300"/>
            <a:ext cx="6281888" cy="307777"/>
          </a:xfrm>
          <a:prstGeom prst="rect">
            <a:avLst/>
          </a:prstGeom>
          <a:noFill/>
        </p:spPr>
        <p:txBody>
          <a:bodyPr wrap="none" rtlCol="0">
            <a:spAutoFit/>
          </a:bodyPr>
          <a:lstStyle/>
          <a:p>
            <a:r>
              <a:rPr lang="en-US" altLang="zh-CN" dirty="0" smtClean="0"/>
              <a:t>[1]</a:t>
            </a:r>
            <a:r>
              <a:rPr lang="zh-CN" altLang="en-US" dirty="0" smtClean="0"/>
              <a:t> </a:t>
            </a:r>
            <a:r>
              <a:rPr lang="en-US" dirty="0" smtClean="0"/>
              <a:t>http</a:t>
            </a:r>
            <a:r>
              <a:rPr lang="en-US" dirty="0"/>
              <a:t>://</a:t>
            </a:r>
            <a:r>
              <a:rPr lang="en-US" dirty="0" err="1"/>
              <a:t>cosmology.berkeley.edu</a:t>
            </a:r>
            <a:r>
              <a:rPr lang="en-US" dirty="0"/>
              <a:t>/Education/</a:t>
            </a:r>
            <a:r>
              <a:rPr lang="en-US" dirty="0" err="1"/>
              <a:t>CosmologyEssays</a:t>
            </a:r>
            <a:r>
              <a:rPr lang="en-US" dirty="0"/>
              <a:t>/</a:t>
            </a:r>
            <a:r>
              <a:rPr lang="en-US" dirty="0" err="1"/>
              <a:t>ordinary.html</a:t>
            </a:r>
            <a:endParaRPr lang="en-US" dirty="0"/>
          </a:p>
        </p:txBody>
      </p:sp>
    </p:spTree>
    <p:extLst>
      <p:ext uri="{BB962C8B-B14F-4D97-AF65-F5344CB8AC3E}">
        <p14:creationId xmlns:p14="http://schemas.microsoft.com/office/powerpoint/2010/main" val="18036330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Title 1"/>
          <p:cNvSpPr>
            <a:spLocks noGrp="1"/>
          </p:cNvSpPr>
          <p:nvPr>
            <p:ph type="title"/>
          </p:nvPr>
        </p:nvSpPr>
        <p:spPr>
          <a:xfrm>
            <a:off x="786150" y="396397"/>
            <a:ext cx="7571700" cy="679942"/>
          </a:xfrm>
        </p:spPr>
        <p:txBody>
          <a:bodyPr/>
          <a:lstStyle/>
          <a:p>
            <a:r>
              <a:rPr lang="en-US" sz="2800" dirty="0" smtClean="0"/>
              <a:t>The Probe : Neutrino Oscillations</a:t>
            </a:r>
            <a:endParaRPr lang="en-US" sz="2800" dirty="0"/>
          </a:p>
        </p:txBody>
      </p:sp>
      <p:pic>
        <p:nvPicPr>
          <p:cNvPr id="5" name="Picture 4"/>
          <p:cNvPicPr>
            <a:picLocks noChangeAspect="1"/>
          </p:cNvPicPr>
          <p:nvPr/>
        </p:nvPicPr>
        <p:blipFill>
          <a:blip r:embed="rId3"/>
          <a:stretch>
            <a:fillRect/>
          </a:stretch>
        </p:blipFill>
        <p:spPr>
          <a:xfrm>
            <a:off x="750830" y="4366851"/>
            <a:ext cx="8018408" cy="1875492"/>
          </a:xfrm>
          <a:prstGeom prst="rect">
            <a:avLst/>
          </a:prstGeom>
        </p:spPr>
      </p:pic>
      <p:pic>
        <p:nvPicPr>
          <p:cNvPr id="4" name="Picture 3"/>
          <p:cNvPicPr>
            <a:picLocks noChangeAspect="1"/>
          </p:cNvPicPr>
          <p:nvPr/>
        </p:nvPicPr>
        <p:blipFill>
          <a:blip r:embed="rId4"/>
          <a:stretch>
            <a:fillRect/>
          </a:stretch>
        </p:blipFill>
        <p:spPr>
          <a:xfrm>
            <a:off x="4762397" y="1262197"/>
            <a:ext cx="4143182" cy="2762121"/>
          </a:xfrm>
          <a:prstGeom prst="rect">
            <a:avLst/>
          </a:prstGeom>
        </p:spPr>
      </p:pic>
      <p:sp>
        <p:nvSpPr>
          <p:cNvPr id="6" name="Shape 95"/>
          <p:cNvSpPr txBox="1">
            <a:spLocks noGrp="1"/>
          </p:cNvSpPr>
          <p:nvPr>
            <p:ph type="body" idx="1"/>
          </p:nvPr>
        </p:nvSpPr>
        <p:spPr>
          <a:xfrm>
            <a:off x="237850" y="1070406"/>
            <a:ext cx="4538893" cy="3339080"/>
          </a:xfrm>
          <a:prstGeom prst="rect">
            <a:avLst/>
          </a:prstGeom>
        </p:spPr>
        <p:txBody>
          <a:bodyPr lIns="91425" tIns="91425" rIns="91425" bIns="91425" anchor="t" anchorCtr="0">
            <a:noAutofit/>
          </a:bodyPr>
          <a:lstStyle/>
          <a:p>
            <a:pPr marL="457200" lvl="0" indent="-228600"/>
            <a:r>
              <a:rPr lang="en-US" sz="2000" dirty="0" smtClean="0">
                <a:solidFill>
                  <a:srgbClr val="4D4D4D"/>
                </a:solidFill>
              </a:rPr>
              <a:t>There are 3 neutrino species (flavors): </a:t>
            </a:r>
            <a:r>
              <a:rPr lang="en-US" sz="2000" dirty="0" err="1" smtClean="0">
                <a:solidFill>
                  <a:srgbClr val="4D4D4D"/>
                </a:solidFill>
              </a:rPr>
              <a:t>ν</a:t>
            </a:r>
            <a:r>
              <a:rPr lang="en-US" sz="2000" baseline="-25000" dirty="0" err="1" smtClean="0">
                <a:solidFill>
                  <a:srgbClr val="4D4D4D"/>
                </a:solidFill>
              </a:rPr>
              <a:t>e</a:t>
            </a:r>
            <a:r>
              <a:rPr lang="en-US" sz="2000" dirty="0">
                <a:solidFill>
                  <a:srgbClr val="4D4D4D"/>
                </a:solidFill>
              </a:rPr>
              <a:t>, </a:t>
            </a:r>
            <a:r>
              <a:rPr lang="en-US" sz="2000" dirty="0" err="1" smtClean="0">
                <a:solidFill>
                  <a:srgbClr val="4D4D4D"/>
                </a:solidFill>
              </a:rPr>
              <a:t>ν</a:t>
            </a:r>
            <a:r>
              <a:rPr lang="en-US" sz="2000" baseline="-25000" dirty="0" err="1" smtClean="0">
                <a:solidFill>
                  <a:srgbClr val="4D4D4D"/>
                </a:solidFill>
              </a:rPr>
              <a:t>μ</a:t>
            </a:r>
            <a:r>
              <a:rPr lang="en-US" sz="2000" dirty="0" smtClean="0">
                <a:solidFill>
                  <a:srgbClr val="4D4D4D"/>
                </a:solidFill>
              </a:rPr>
              <a:t>, </a:t>
            </a:r>
            <a:r>
              <a:rPr lang="en-US" sz="2000" dirty="0" err="1" smtClean="0">
                <a:solidFill>
                  <a:srgbClr val="4D4D4D"/>
                </a:solidFill>
              </a:rPr>
              <a:t>ν</a:t>
            </a:r>
            <a:r>
              <a:rPr lang="en-US" sz="2000" baseline="-25000" dirty="0" err="1" smtClean="0">
                <a:solidFill>
                  <a:srgbClr val="4D4D4D"/>
                </a:solidFill>
              </a:rPr>
              <a:t>τ</a:t>
            </a:r>
            <a:endParaRPr lang="en-US" sz="2000" baseline="-25000" dirty="0">
              <a:solidFill>
                <a:srgbClr val="4D4D4D"/>
              </a:solidFill>
            </a:endParaRPr>
          </a:p>
          <a:p>
            <a:pPr marL="457200" lvl="0" indent="-228600"/>
            <a:r>
              <a:rPr lang="en-US" sz="2000" dirty="0" smtClean="0">
                <a:solidFill>
                  <a:srgbClr val="4D4D4D"/>
                </a:solidFill>
              </a:rPr>
              <a:t>They can oscillate from one to another</a:t>
            </a:r>
          </a:p>
          <a:p>
            <a:pPr marL="457200" indent="-228600"/>
            <a:r>
              <a:rPr lang="en-US" sz="2000" dirty="0" smtClean="0">
                <a:solidFill>
                  <a:srgbClr val="4D4D4D"/>
                </a:solidFill>
              </a:rPr>
              <a:t>The first evidence was announced in 1998 from Super-</a:t>
            </a:r>
            <a:r>
              <a:rPr lang="en-US" sz="2000" dirty="0" err="1" smtClean="0">
                <a:solidFill>
                  <a:srgbClr val="4D4D4D"/>
                </a:solidFill>
              </a:rPr>
              <a:t>Kamiokande</a:t>
            </a:r>
            <a:r>
              <a:rPr lang="en-US" sz="2000" dirty="0" smtClean="0">
                <a:solidFill>
                  <a:srgbClr val="4D4D4D"/>
                </a:solidFill>
              </a:rPr>
              <a:t>, Japan, led by </a:t>
            </a:r>
            <a:r>
              <a:rPr lang="en-US" sz="2000" b="1" dirty="0" err="1" smtClean="0">
                <a:solidFill>
                  <a:srgbClr val="0000FF"/>
                </a:solidFill>
              </a:rPr>
              <a:t>Takaaki</a:t>
            </a:r>
            <a:r>
              <a:rPr lang="en-US" sz="2000" b="1" dirty="0" smtClean="0">
                <a:solidFill>
                  <a:srgbClr val="0000FF"/>
                </a:solidFill>
              </a:rPr>
              <a:t> </a:t>
            </a:r>
            <a:r>
              <a:rPr lang="en-US" sz="2000" b="1" dirty="0" err="1" smtClean="0">
                <a:solidFill>
                  <a:srgbClr val="0000FF"/>
                </a:solidFill>
              </a:rPr>
              <a:t>Kajita</a:t>
            </a:r>
            <a:r>
              <a:rPr lang="en-US" sz="2000" b="1" dirty="0" smtClean="0">
                <a:solidFill>
                  <a:srgbClr val="0000FF"/>
                </a:solidFill>
              </a:rPr>
              <a:t> </a:t>
            </a:r>
            <a:r>
              <a:rPr lang="en-US" sz="2000" dirty="0" smtClean="0">
                <a:solidFill>
                  <a:schemeClr val="tx1">
                    <a:lumMod val="85000"/>
                    <a:lumOff val="15000"/>
                  </a:schemeClr>
                </a:solidFill>
              </a:rPr>
              <a:t>and In 2001 from SNO (Sudbury Neutrino Observatory), Canada, led by </a:t>
            </a:r>
            <a:r>
              <a:rPr lang="en-US" sz="2000" b="1" dirty="0">
                <a:solidFill>
                  <a:srgbClr val="3A81BA"/>
                </a:solidFill>
              </a:rPr>
              <a:t>Arthur B. </a:t>
            </a:r>
            <a:r>
              <a:rPr lang="en-US" sz="2000" b="1" dirty="0" smtClean="0">
                <a:solidFill>
                  <a:srgbClr val="3A81BA"/>
                </a:solidFill>
              </a:rPr>
              <a:t>McDonald</a:t>
            </a:r>
            <a:r>
              <a:rPr lang="en-US" sz="2000" dirty="0" smtClean="0">
                <a:solidFill>
                  <a:schemeClr val="tx1">
                    <a:lumMod val="85000"/>
                    <a:lumOff val="15000"/>
                  </a:schemeClr>
                </a:solidFill>
              </a:rPr>
              <a:t> </a:t>
            </a:r>
          </a:p>
        </p:txBody>
      </p:sp>
      <p:sp>
        <p:nvSpPr>
          <p:cNvPr id="3" name="Rectangle 2"/>
          <p:cNvSpPr/>
          <p:nvPr/>
        </p:nvSpPr>
        <p:spPr>
          <a:xfrm>
            <a:off x="5411897" y="2505670"/>
            <a:ext cx="826556" cy="923330"/>
          </a:xfrm>
          <a:prstGeom prst="rect">
            <a:avLst/>
          </a:prstGeom>
          <a:noFill/>
        </p:spPr>
        <p:txBody>
          <a:bodyPr wrap="none" lIns="91440" tIns="45720" rIns="91440" bIns="45720">
            <a:spAutoFit/>
          </a:bodyPr>
          <a:lstStyle/>
          <a:p>
            <a:pPr algn="ctr"/>
            <a:r>
              <a:rPr lang="en-US" sz="5400" b="1" cap="none" spc="0" dirty="0" err="1"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ν</a:t>
            </a:r>
            <a:r>
              <a:rPr lang="en-US" sz="5400" b="1" cap="none" spc="0" baseline="-25000" dirty="0" err="1" smtClean="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rPr>
              <a:t>e</a:t>
            </a:r>
            <a:endParaRPr lang="en-US" sz="5400" b="1" cap="none" spc="0" dirty="0">
              <a:ln w="12700">
                <a:solidFill>
                  <a:schemeClr val="tx2">
                    <a:satMod val="155000"/>
                  </a:schemeClr>
                </a:solidFill>
                <a:prstDash val="solid"/>
              </a:ln>
              <a:solidFill>
                <a:srgbClr val="008000"/>
              </a:solidFill>
              <a:effectLst>
                <a:outerShdw blurRad="41275" dist="20320" dir="1800000" algn="tl" rotWithShape="0">
                  <a:srgbClr val="000000">
                    <a:alpha val="40000"/>
                  </a:srgbClr>
                </a:outerShdw>
              </a:effectLst>
            </a:endParaRPr>
          </a:p>
        </p:txBody>
      </p:sp>
      <p:sp>
        <p:nvSpPr>
          <p:cNvPr id="7" name="Rectangle 6"/>
          <p:cNvSpPr/>
          <p:nvPr/>
        </p:nvSpPr>
        <p:spPr>
          <a:xfrm>
            <a:off x="7654763" y="1881074"/>
            <a:ext cx="852254" cy="923330"/>
          </a:xfrm>
          <a:prstGeom prst="rect">
            <a:avLst/>
          </a:prstGeom>
          <a:noFill/>
        </p:spPr>
        <p:txBody>
          <a:bodyPr wrap="none" lIns="91440" tIns="45720" rIns="91440" bIns="45720">
            <a:spAutoFit/>
          </a:bodyPr>
          <a:lstStyle/>
          <a:p>
            <a:pPr algn="ctr"/>
            <a:r>
              <a:rPr lang="en-US" sz="5400" b="1" cap="none" spc="0" dirty="0" err="1"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ν</a:t>
            </a:r>
            <a:r>
              <a:rPr lang="en-US" sz="5400" b="1" cap="none" spc="0" baseline="-25000" dirty="0" err="1" smtClean="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μ</a:t>
            </a:r>
            <a:endParaRPr lang="en-US" sz="5400" b="1" cap="none" spc="0"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endParaRPr>
          </a:p>
        </p:txBody>
      </p:sp>
      <p:sp>
        <p:nvSpPr>
          <p:cNvPr id="8" name="Rectangle 7"/>
          <p:cNvSpPr/>
          <p:nvPr/>
        </p:nvSpPr>
        <p:spPr>
          <a:xfrm>
            <a:off x="5985787" y="1067408"/>
            <a:ext cx="713281" cy="923330"/>
          </a:xfrm>
          <a:prstGeom prst="rect">
            <a:avLst/>
          </a:prstGeom>
          <a:noFill/>
        </p:spPr>
        <p:txBody>
          <a:bodyPr wrap="none" lIns="91440" tIns="45720" rIns="91440" bIns="45720">
            <a:spAutoFit/>
          </a:bodyPr>
          <a:lstStyle/>
          <a:p>
            <a:pPr marL="457200" lvl="0" indent="-228600"/>
            <a:r>
              <a:rPr lang="en-US" sz="5400" dirty="0" err="1">
                <a:solidFill>
                  <a:srgbClr val="FF0000"/>
                </a:solidFill>
              </a:rPr>
              <a:t>ν</a:t>
            </a:r>
            <a:r>
              <a:rPr lang="en-US" sz="5400" baseline="-25000" dirty="0" err="1">
                <a:solidFill>
                  <a:srgbClr val="FF0000"/>
                </a:solidFill>
              </a:rPr>
              <a:t>τ</a:t>
            </a:r>
            <a:endParaRPr lang="en-US" sz="5400" baseline="-25000" dirty="0">
              <a:solidFill>
                <a:srgbClr val="FF0000"/>
              </a:solidFill>
            </a:endParaRPr>
          </a:p>
        </p:txBody>
      </p:sp>
    </p:spTree>
    <p:extLst>
      <p:ext uri="{BB962C8B-B14F-4D97-AF65-F5344CB8AC3E}">
        <p14:creationId xmlns:p14="http://schemas.microsoft.com/office/powerpoint/2010/main" val="3847658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p:nvPr/>
        </p:nvSpPr>
        <p:spPr>
          <a:xfrm>
            <a:off x="4681425" y="2224437"/>
            <a:ext cx="3809100" cy="3809100"/>
          </a:xfrm>
          <a:prstGeom prst="ellipse">
            <a:avLst/>
          </a:prstGeom>
          <a:noFill/>
          <a:ln w="9525" cap="flat" cmpd="sng">
            <a:solidFill>
              <a:srgbClr val="CFD8DC"/>
            </a:solidFill>
            <a:prstDash val="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0" name="Shape 130"/>
          <p:cNvSpPr txBox="1">
            <a:spLocks noGrp="1"/>
          </p:cNvSpPr>
          <p:nvPr>
            <p:ph type="title"/>
          </p:nvPr>
        </p:nvSpPr>
        <p:spPr>
          <a:xfrm>
            <a:off x="786150" y="410827"/>
            <a:ext cx="7571700" cy="508268"/>
          </a:xfrm>
          <a:prstGeom prst="rect">
            <a:avLst/>
          </a:prstGeom>
        </p:spPr>
        <p:txBody>
          <a:bodyPr lIns="91425" tIns="91425" rIns="91425" bIns="91425" anchor="b" anchorCtr="0">
            <a:noAutofit/>
          </a:bodyPr>
          <a:lstStyle/>
          <a:p>
            <a:pPr lvl="0" rtl="0">
              <a:spcBef>
                <a:spcPts val="0"/>
              </a:spcBef>
              <a:buNone/>
            </a:pPr>
            <a:r>
              <a:rPr lang="en-US" sz="2800" dirty="0" smtClean="0"/>
              <a:t>Breakthrough</a:t>
            </a:r>
            <a:r>
              <a:rPr lang="zh-CN" altLang="en-US" sz="2800" dirty="0" smtClean="0"/>
              <a:t> </a:t>
            </a:r>
            <a:r>
              <a:rPr lang="en-US" altLang="zh-CN" sz="2800" dirty="0" smtClean="0"/>
              <a:t>Listen</a:t>
            </a:r>
            <a:endParaRPr lang="en" sz="2800" dirty="0"/>
          </a:p>
        </p:txBody>
      </p:sp>
      <p:sp>
        <p:nvSpPr>
          <p:cNvPr id="131" name="Shape 131"/>
          <p:cNvSpPr txBox="1">
            <a:spLocks noGrp="1"/>
          </p:cNvSpPr>
          <p:nvPr>
            <p:ph type="body" idx="1"/>
          </p:nvPr>
        </p:nvSpPr>
        <p:spPr>
          <a:xfrm>
            <a:off x="786150" y="1600200"/>
            <a:ext cx="3315600" cy="4967700"/>
          </a:xfrm>
          <a:prstGeom prst="rect">
            <a:avLst/>
          </a:prstGeom>
        </p:spPr>
        <p:txBody>
          <a:bodyPr lIns="91425" tIns="91425" rIns="91425" bIns="91425" anchor="t" anchorCtr="0">
            <a:noAutofit/>
          </a:bodyPr>
          <a:lstStyle/>
          <a:p>
            <a:pPr lvl="0" rtl="0">
              <a:spcBef>
                <a:spcPts val="0"/>
              </a:spcBef>
              <a:buNone/>
            </a:pPr>
            <a:endParaRPr lang="en" sz="2600" dirty="0"/>
          </a:p>
        </p:txBody>
      </p:sp>
      <p:cxnSp>
        <p:nvCxnSpPr>
          <p:cNvPr id="133" name="Shape 133"/>
          <p:cNvCxnSpPr/>
          <p:nvPr/>
        </p:nvCxnSpPr>
        <p:spPr>
          <a:xfrm rot="10800000" flipH="1">
            <a:off x="7401125" y="1758974"/>
            <a:ext cx="218999" cy="624300"/>
          </a:xfrm>
          <a:prstGeom prst="straightConnector1">
            <a:avLst/>
          </a:prstGeom>
          <a:noFill/>
          <a:ln w="9525" cap="flat" cmpd="sng">
            <a:solidFill>
              <a:srgbClr val="CFD8DC"/>
            </a:solidFill>
            <a:prstDash val="solid"/>
            <a:round/>
            <a:headEnd type="none" w="lg" len="lg"/>
            <a:tailEnd type="none" w="lg" len="lg"/>
          </a:ln>
        </p:spPr>
      </p:cxnSp>
      <p:cxnSp>
        <p:nvCxnSpPr>
          <p:cNvPr id="134" name="Shape 134"/>
          <p:cNvCxnSpPr/>
          <p:nvPr/>
        </p:nvCxnSpPr>
        <p:spPr>
          <a:xfrm rot="10800000" flipH="1">
            <a:off x="7932695" y="2472367"/>
            <a:ext cx="522299" cy="309899"/>
          </a:xfrm>
          <a:prstGeom prst="straightConnector1">
            <a:avLst/>
          </a:prstGeom>
          <a:noFill/>
          <a:ln w="9525" cap="flat" cmpd="sng">
            <a:solidFill>
              <a:srgbClr val="CFD8DC"/>
            </a:solidFill>
            <a:prstDash val="solid"/>
            <a:round/>
            <a:headEnd type="none" w="lg" len="lg"/>
            <a:tailEnd type="none" w="lg" len="lg"/>
          </a:ln>
        </p:spPr>
      </p:cxnSp>
      <p:cxnSp>
        <p:nvCxnSpPr>
          <p:cNvPr id="135" name="Shape 135"/>
          <p:cNvCxnSpPr/>
          <p:nvPr/>
        </p:nvCxnSpPr>
        <p:spPr>
          <a:xfrm rot="10800000" flipH="1">
            <a:off x="7765925" y="1896874"/>
            <a:ext cx="648599" cy="737700"/>
          </a:xfrm>
          <a:prstGeom prst="straightConnector1">
            <a:avLst/>
          </a:prstGeom>
          <a:noFill/>
          <a:ln w="9525" cap="flat" cmpd="sng">
            <a:solidFill>
              <a:srgbClr val="CFD8DC"/>
            </a:solidFill>
            <a:prstDash val="solid"/>
            <a:round/>
            <a:headEnd type="none" w="lg" len="lg"/>
            <a:tailEnd type="none" w="lg" len="lg"/>
          </a:ln>
        </p:spPr>
      </p:cxnSp>
      <p:pic>
        <p:nvPicPr>
          <p:cNvPr id="2" name="Picture 1"/>
          <p:cNvPicPr>
            <a:picLocks noChangeAspect="1"/>
          </p:cNvPicPr>
          <p:nvPr/>
        </p:nvPicPr>
        <p:blipFill>
          <a:blip r:embed="rId3"/>
          <a:stretch>
            <a:fillRect/>
          </a:stretch>
        </p:blipFill>
        <p:spPr>
          <a:xfrm>
            <a:off x="810450" y="919094"/>
            <a:ext cx="7741950" cy="5520348"/>
          </a:xfrm>
          <a:prstGeom prst="rect">
            <a:avLst/>
          </a:prstGeom>
        </p:spPr>
      </p:pic>
      <p:sp>
        <p:nvSpPr>
          <p:cNvPr id="4" name="Oval 3"/>
          <p:cNvSpPr/>
          <p:nvPr/>
        </p:nvSpPr>
        <p:spPr>
          <a:xfrm>
            <a:off x="3603356" y="914768"/>
            <a:ext cx="4949044" cy="1679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solidFill>
                  <a:srgbClr val="FF0000"/>
                </a:solidFill>
              </a:rPr>
              <a:t>Thank</a:t>
            </a:r>
            <a:r>
              <a:rPr lang="zh-CN" altLang="en-US" sz="4800" dirty="0" smtClean="0">
                <a:solidFill>
                  <a:srgbClr val="FF0000"/>
                </a:solidFill>
              </a:rPr>
              <a:t> </a:t>
            </a:r>
            <a:r>
              <a:rPr lang="en-US" altLang="zh-CN" sz="4800" dirty="0" smtClean="0">
                <a:solidFill>
                  <a:srgbClr val="FF0000"/>
                </a:solidFill>
              </a:rPr>
              <a:t>you!</a:t>
            </a:r>
            <a:endParaRPr lang="en-US" sz="4800" dirty="0">
              <a:solidFill>
                <a:srgbClr val="FF0000"/>
              </a:solidFill>
            </a:endParaRPr>
          </a:p>
        </p:txBody>
      </p:sp>
    </p:spTree>
    <p:extLst>
      <p:ext uri="{BB962C8B-B14F-4D97-AF65-F5344CB8AC3E}">
        <p14:creationId xmlns:p14="http://schemas.microsoft.com/office/powerpoint/2010/main" val="235943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7" name="Shape 147"/>
          <p:cNvSpPr/>
          <p:nvPr/>
        </p:nvSpPr>
        <p:spPr>
          <a:xfrm>
            <a:off x="2349166" y="212777"/>
            <a:ext cx="4826334" cy="2174823"/>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0000FF"/>
                </a:solidFill>
                <a:latin typeface="Source Sans Pro"/>
                <a:ea typeface="Source Sans Pro"/>
                <a:cs typeface="Source Sans Pro"/>
                <a:sym typeface="Source Sans Pro"/>
              </a:rPr>
              <a:t>The Question :</a:t>
            </a:r>
            <a:r>
              <a:rPr lang="en-US" sz="2800" dirty="0" smtClean="0">
                <a:solidFill>
                  <a:srgbClr val="607D8B"/>
                </a:solidFill>
                <a:latin typeface="Source Sans Pro"/>
                <a:ea typeface="Source Sans Pro"/>
                <a:cs typeface="Source Sans Pro"/>
                <a:sym typeface="Source Sans Pro"/>
              </a:rPr>
              <a:t> </a:t>
            </a:r>
          </a:p>
          <a:p>
            <a:pPr algn="ctr">
              <a:spcBef>
                <a:spcPts val="0"/>
              </a:spcBef>
              <a:buNone/>
            </a:pPr>
            <a:r>
              <a:rPr lang="en-US" sz="2800" dirty="0" smtClean="0">
                <a:solidFill>
                  <a:srgbClr val="607D8B"/>
                </a:solidFill>
                <a:latin typeface="Source Sans Pro"/>
                <a:ea typeface="Source Sans Pro"/>
                <a:cs typeface="Source Sans Pro"/>
                <a:sym typeface="Source Sans Pro"/>
              </a:rPr>
              <a:t>matter-anti-matter asymmetry mystery</a:t>
            </a:r>
            <a:endParaRPr lang="en" sz="2800" dirty="0">
              <a:solidFill>
                <a:srgbClr val="607D8B"/>
              </a:solidFill>
              <a:latin typeface="Source Sans Pro"/>
              <a:ea typeface="Source Sans Pro"/>
              <a:cs typeface="Source Sans Pro"/>
              <a:sym typeface="Source Sans Pro"/>
            </a:endParaRPr>
          </a:p>
        </p:txBody>
      </p:sp>
      <p:sp>
        <p:nvSpPr>
          <p:cNvPr id="9" name="Shape 147"/>
          <p:cNvSpPr/>
          <p:nvPr/>
        </p:nvSpPr>
        <p:spPr>
          <a:xfrm>
            <a:off x="2349166" y="2400300"/>
            <a:ext cx="4826334" cy="2174823"/>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0000FF"/>
                </a:solidFill>
                <a:latin typeface="Source Sans Pro"/>
                <a:ea typeface="Source Sans Pro"/>
                <a:cs typeface="Source Sans Pro"/>
                <a:sym typeface="Source Sans Pro"/>
              </a:rPr>
              <a:t>The Probe:</a:t>
            </a:r>
          </a:p>
          <a:p>
            <a:pPr algn="ctr">
              <a:spcBef>
                <a:spcPts val="0"/>
              </a:spcBef>
              <a:buNone/>
            </a:pPr>
            <a:r>
              <a:rPr lang="en-US" sz="2800" dirty="0" smtClean="0">
                <a:solidFill>
                  <a:srgbClr val="607D8B"/>
                </a:solidFill>
                <a:latin typeface="Source Sans Pro"/>
                <a:ea typeface="Source Sans Pro"/>
                <a:cs typeface="Source Sans Pro"/>
                <a:sym typeface="Source Sans Pro"/>
              </a:rPr>
              <a:t>Neutrino Oscillation</a:t>
            </a:r>
            <a:endParaRPr lang="en" sz="2800" dirty="0">
              <a:solidFill>
                <a:srgbClr val="607D8B"/>
              </a:solidFill>
              <a:latin typeface="Source Sans Pro"/>
              <a:ea typeface="Source Sans Pro"/>
              <a:cs typeface="Source Sans Pro"/>
              <a:sym typeface="Source Sans Pro"/>
            </a:endParaRPr>
          </a:p>
        </p:txBody>
      </p:sp>
      <p:sp>
        <p:nvSpPr>
          <p:cNvPr id="10" name="Shape 147"/>
          <p:cNvSpPr/>
          <p:nvPr/>
        </p:nvSpPr>
        <p:spPr>
          <a:xfrm>
            <a:off x="2349166" y="4594277"/>
            <a:ext cx="4826334" cy="2174823"/>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0000FF"/>
                </a:solidFill>
                <a:latin typeface="Source Sans Pro"/>
                <a:ea typeface="Source Sans Pro"/>
                <a:cs typeface="Source Sans Pro"/>
                <a:sym typeface="Source Sans Pro"/>
              </a:rPr>
              <a:t>The Tool:</a:t>
            </a:r>
          </a:p>
          <a:p>
            <a:pPr algn="ctr">
              <a:spcBef>
                <a:spcPts val="0"/>
              </a:spcBef>
              <a:buNone/>
            </a:pPr>
            <a:r>
              <a:rPr lang="en-US" sz="2800" dirty="0" smtClean="0">
                <a:solidFill>
                  <a:srgbClr val="607D8B"/>
                </a:solidFill>
                <a:latin typeface="Source Sans Pro"/>
                <a:ea typeface="Source Sans Pro"/>
                <a:cs typeface="Source Sans Pro"/>
                <a:sym typeface="Source Sans Pro"/>
              </a:rPr>
              <a:t>Neutrino Experiments</a:t>
            </a:r>
            <a:endParaRPr lang="en" sz="2800" dirty="0">
              <a:solidFill>
                <a:srgbClr val="607D8B"/>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416003529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432057" y="358073"/>
            <a:ext cx="6903983" cy="670628"/>
          </a:xfrm>
          <a:prstGeom prst="rect">
            <a:avLst/>
          </a:prstGeom>
        </p:spPr>
        <p:txBody>
          <a:bodyPr lIns="91425" tIns="91425" rIns="91425" bIns="91425" anchor="b" anchorCtr="0">
            <a:noAutofit/>
          </a:bodyPr>
          <a:lstStyle/>
          <a:p>
            <a:pPr lvl="0" rtl="0">
              <a:spcBef>
                <a:spcPts val="0"/>
              </a:spcBef>
              <a:buNone/>
            </a:pPr>
            <a:r>
              <a:rPr lang="en-US" sz="3200" dirty="0" smtClean="0"/>
              <a:t>The Tool: Neutrino Experiments</a:t>
            </a:r>
            <a:endParaRPr lang="en" sz="3200" dirty="0"/>
          </a:p>
        </p:txBody>
      </p:sp>
      <p:sp>
        <p:nvSpPr>
          <p:cNvPr id="3" name="Oval 2"/>
          <p:cNvSpPr/>
          <p:nvPr/>
        </p:nvSpPr>
        <p:spPr>
          <a:xfrm>
            <a:off x="507436" y="1514051"/>
            <a:ext cx="2222403"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Customers</a:t>
            </a:r>
            <a:endParaRPr lang="en-US" dirty="0"/>
          </a:p>
        </p:txBody>
      </p:sp>
      <p:sp>
        <p:nvSpPr>
          <p:cNvPr id="11" name="Oval 10"/>
          <p:cNvSpPr/>
          <p:nvPr/>
        </p:nvSpPr>
        <p:spPr>
          <a:xfrm>
            <a:off x="3638179" y="1465211"/>
            <a:ext cx="1988597"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Financial Institutions </a:t>
            </a:r>
            <a:endParaRPr lang="en-US" dirty="0"/>
          </a:p>
        </p:txBody>
      </p:sp>
      <p:cxnSp>
        <p:nvCxnSpPr>
          <p:cNvPr id="10" name="Straight Arrow Connector 9"/>
          <p:cNvCxnSpPr>
            <a:endCxn id="11" idx="2"/>
          </p:cNvCxnSpPr>
          <p:nvPr/>
        </p:nvCxnSpPr>
        <p:spPr>
          <a:xfrm>
            <a:off x="2729839" y="2059436"/>
            <a:ext cx="90834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523717" y="5304032"/>
            <a:ext cx="2222403"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Neutrino Sources</a:t>
            </a:r>
            <a:endParaRPr lang="en-US" dirty="0"/>
          </a:p>
        </p:txBody>
      </p:sp>
      <p:sp>
        <p:nvSpPr>
          <p:cNvPr id="17" name="Oval 16"/>
          <p:cNvSpPr/>
          <p:nvPr/>
        </p:nvSpPr>
        <p:spPr>
          <a:xfrm>
            <a:off x="3654460" y="5304032"/>
            <a:ext cx="1988597"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Neutrino Detectors</a:t>
            </a:r>
            <a:endParaRPr lang="en-US" dirty="0"/>
          </a:p>
        </p:txBody>
      </p:sp>
      <p:cxnSp>
        <p:nvCxnSpPr>
          <p:cNvPr id="15" name="Straight Arrow Connector 14"/>
          <p:cNvCxnSpPr>
            <a:stCxn id="16" idx="6"/>
            <a:endCxn id="17" idx="2"/>
          </p:cNvCxnSpPr>
          <p:nvPr/>
        </p:nvCxnSpPr>
        <p:spPr>
          <a:xfrm>
            <a:off x="2746120" y="5898257"/>
            <a:ext cx="9083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6586894" y="1459853"/>
            <a:ext cx="2222403"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Quantitative Finance Analyst</a:t>
            </a:r>
            <a:endParaRPr lang="en-US" dirty="0"/>
          </a:p>
        </p:txBody>
      </p:sp>
      <p:cxnSp>
        <p:nvCxnSpPr>
          <p:cNvPr id="23" name="Straight Arrow Connector 22"/>
          <p:cNvCxnSpPr>
            <a:stCxn id="11" idx="6"/>
            <a:endCxn id="21" idx="2"/>
          </p:cNvCxnSpPr>
          <p:nvPr/>
        </p:nvCxnSpPr>
        <p:spPr>
          <a:xfrm flipV="1">
            <a:off x="5626776" y="2054078"/>
            <a:ext cx="960118" cy="5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6586894" y="5304032"/>
            <a:ext cx="2222403" cy="11884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Scientists</a:t>
            </a:r>
            <a:endParaRPr lang="en-US" dirty="0"/>
          </a:p>
        </p:txBody>
      </p:sp>
      <p:cxnSp>
        <p:nvCxnSpPr>
          <p:cNvPr id="30" name="Straight Arrow Connector 29"/>
          <p:cNvCxnSpPr>
            <a:endCxn id="29" idx="2"/>
          </p:cNvCxnSpPr>
          <p:nvPr/>
        </p:nvCxnSpPr>
        <p:spPr>
          <a:xfrm flipV="1">
            <a:off x="5643057" y="5898257"/>
            <a:ext cx="943837" cy="85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2778682" y="1751659"/>
            <a:ext cx="787395" cy="307777"/>
          </a:xfrm>
          <a:prstGeom prst="rect">
            <a:avLst/>
          </a:prstGeom>
          <a:noFill/>
        </p:spPr>
        <p:txBody>
          <a:bodyPr wrap="none" rtlCol="0">
            <a:spAutoFit/>
          </a:bodyPr>
          <a:lstStyle/>
          <a:p>
            <a:r>
              <a:rPr lang="en-US" dirty="0" smtClean="0"/>
              <a:t>Interact</a:t>
            </a:r>
            <a:endParaRPr lang="en-US" dirty="0"/>
          </a:p>
        </p:txBody>
      </p:sp>
      <p:sp>
        <p:nvSpPr>
          <p:cNvPr id="34" name="TextBox 33"/>
          <p:cNvSpPr txBox="1"/>
          <p:nvPr/>
        </p:nvSpPr>
        <p:spPr>
          <a:xfrm>
            <a:off x="2784553" y="5606738"/>
            <a:ext cx="787395" cy="307777"/>
          </a:xfrm>
          <a:prstGeom prst="rect">
            <a:avLst/>
          </a:prstGeom>
          <a:noFill/>
        </p:spPr>
        <p:txBody>
          <a:bodyPr wrap="none" rtlCol="0">
            <a:spAutoFit/>
          </a:bodyPr>
          <a:lstStyle/>
          <a:p>
            <a:r>
              <a:rPr lang="en-US" dirty="0" smtClean="0"/>
              <a:t>Interact</a:t>
            </a:r>
            <a:endParaRPr lang="en-US" dirty="0"/>
          </a:p>
        </p:txBody>
      </p:sp>
      <p:sp>
        <p:nvSpPr>
          <p:cNvPr id="35" name="TextBox 34"/>
          <p:cNvSpPr txBox="1"/>
          <p:nvPr/>
        </p:nvSpPr>
        <p:spPr>
          <a:xfrm>
            <a:off x="5531333" y="1734663"/>
            <a:ext cx="1122673" cy="307777"/>
          </a:xfrm>
          <a:prstGeom prst="rect">
            <a:avLst/>
          </a:prstGeom>
          <a:noFill/>
        </p:spPr>
        <p:txBody>
          <a:bodyPr wrap="none" rtlCol="0">
            <a:spAutoFit/>
          </a:bodyPr>
          <a:lstStyle/>
          <a:p>
            <a:r>
              <a:rPr lang="en-US" dirty="0" smtClean="0"/>
              <a:t>Transaction</a:t>
            </a:r>
            <a:endParaRPr lang="en-US" dirty="0"/>
          </a:p>
        </p:txBody>
      </p:sp>
      <p:sp>
        <p:nvSpPr>
          <p:cNvPr id="37" name="TextBox 36"/>
          <p:cNvSpPr txBox="1"/>
          <p:nvPr/>
        </p:nvSpPr>
        <p:spPr>
          <a:xfrm>
            <a:off x="5813981" y="1984743"/>
            <a:ext cx="563901" cy="307777"/>
          </a:xfrm>
          <a:prstGeom prst="rect">
            <a:avLst/>
          </a:prstGeom>
          <a:noFill/>
        </p:spPr>
        <p:txBody>
          <a:bodyPr wrap="none" rtlCol="0">
            <a:spAutoFit/>
          </a:bodyPr>
          <a:lstStyle/>
          <a:p>
            <a:r>
              <a:rPr lang="en-US" dirty="0" smtClean="0"/>
              <a:t>Data</a:t>
            </a:r>
            <a:endParaRPr lang="en-US" dirty="0"/>
          </a:p>
        </p:txBody>
      </p:sp>
      <p:sp>
        <p:nvSpPr>
          <p:cNvPr id="38" name="TextBox 37"/>
          <p:cNvSpPr txBox="1"/>
          <p:nvPr/>
        </p:nvSpPr>
        <p:spPr>
          <a:xfrm>
            <a:off x="5685114" y="5571223"/>
            <a:ext cx="803225" cy="307777"/>
          </a:xfrm>
          <a:prstGeom prst="rect">
            <a:avLst/>
          </a:prstGeom>
          <a:noFill/>
        </p:spPr>
        <p:txBody>
          <a:bodyPr wrap="none" rtlCol="0">
            <a:spAutoFit/>
          </a:bodyPr>
          <a:lstStyle/>
          <a:p>
            <a:r>
              <a:rPr lang="en-US" dirty="0" smtClean="0"/>
              <a:t>Physics</a:t>
            </a:r>
            <a:endParaRPr lang="en-US" dirty="0"/>
          </a:p>
        </p:txBody>
      </p:sp>
      <p:sp>
        <p:nvSpPr>
          <p:cNvPr id="39" name="TextBox 38"/>
          <p:cNvSpPr txBox="1"/>
          <p:nvPr/>
        </p:nvSpPr>
        <p:spPr>
          <a:xfrm>
            <a:off x="5830262" y="5914515"/>
            <a:ext cx="563901" cy="307777"/>
          </a:xfrm>
          <a:prstGeom prst="rect">
            <a:avLst/>
          </a:prstGeom>
          <a:noFill/>
        </p:spPr>
        <p:txBody>
          <a:bodyPr wrap="none" rtlCol="0">
            <a:spAutoFit/>
          </a:bodyPr>
          <a:lstStyle/>
          <a:p>
            <a:r>
              <a:rPr lang="en-US" dirty="0" smtClean="0"/>
              <a:t>Data</a:t>
            </a:r>
            <a:endParaRPr lang="en-US" dirty="0"/>
          </a:p>
        </p:txBody>
      </p:sp>
      <p:pic>
        <p:nvPicPr>
          <p:cNvPr id="48" name="Picture 47"/>
          <p:cNvPicPr>
            <a:picLocks noChangeAspect="1"/>
          </p:cNvPicPr>
          <p:nvPr/>
        </p:nvPicPr>
        <p:blipFill>
          <a:blip r:embed="rId3"/>
          <a:stretch>
            <a:fillRect/>
          </a:stretch>
        </p:blipFill>
        <p:spPr>
          <a:xfrm>
            <a:off x="2076825" y="3089101"/>
            <a:ext cx="2554939" cy="1916523"/>
          </a:xfrm>
          <a:prstGeom prst="rect">
            <a:avLst/>
          </a:prstGeom>
        </p:spPr>
      </p:pic>
      <p:cxnSp>
        <p:nvCxnSpPr>
          <p:cNvPr id="50" name="Straight Arrow Connector 49"/>
          <p:cNvCxnSpPr>
            <a:stCxn id="48" idx="0"/>
            <a:endCxn id="3" idx="4"/>
          </p:cNvCxnSpPr>
          <p:nvPr/>
        </p:nvCxnSpPr>
        <p:spPr>
          <a:xfrm flipH="1" flipV="1">
            <a:off x="1618638" y="2702501"/>
            <a:ext cx="1735657" cy="386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8" idx="0"/>
            <a:endCxn id="11" idx="4"/>
          </p:cNvCxnSpPr>
          <p:nvPr/>
        </p:nvCxnSpPr>
        <p:spPr>
          <a:xfrm flipV="1">
            <a:off x="3354295" y="2653661"/>
            <a:ext cx="1278183" cy="4354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48" idx="2"/>
            <a:endCxn id="16" idx="0"/>
          </p:cNvCxnSpPr>
          <p:nvPr/>
        </p:nvCxnSpPr>
        <p:spPr>
          <a:xfrm flipH="1">
            <a:off x="1634919" y="5005624"/>
            <a:ext cx="1719376" cy="2984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48" idx="2"/>
            <a:endCxn id="17" idx="0"/>
          </p:cNvCxnSpPr>
          <p:nvPr/>
        </p:nvCxnSpPr>
        <p:spPr>
          <a:xfrm>
            <a:off x="3354295" y="5005624"/>
            <a:ext cx="1294464" cy="2984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p:cTn id="21" dur="500" fill="hold"/>
                                        <p:tgtEl>
                                          <p:spTgt spid="50"/>
                                        </p:tgtEl>
                                        <p:attrNameLst>
                                          <p:attrName>ppt_w</p:attrName>
                                        </p:attrNameLst>
                                      </p:cBhvr>
                                      <p:tavLst>
                                        <p:tav tm="0">
                                          <p:val>
                                            <p:fltVal val="0"/>
                                          </p:val>
                                        </p:tav>
                                        <p:tav tm="100000">
                                          <p:val>
                                            <p:strVal val="#ppt_w"/>
                                          </p:val>
                                        </p:tav>
                                      </p:tavLst>
                                    </p:anim>
                                    <p:anim calcmode="lin" valueType="num">
                                      <p:cBhvr>
                                        <p:cTn id="22" dur="500" fill="hold"/>
                                        <p:tgtEl>
                                          <p:spTgt spid="50"/>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p:cTn id="33" dur="500" fill="hold"/>
                                        <p:tgtEl>
                                          <p:spTgt spid="54"/>
                                        </p:tgtEl>
                                        <p:attrNameLst>
                                          <p:attrName>ppt_w</p:attrName>
                                        </p:attrNameLst>
                                      </p:cBhvr>
                                      <p:tavLst>
                                        <p:tav tm="0">
                                          <p:val>
                                            <p:fltVal val="0"/>
                                          </p:val>
                                        </p:tav>
                                        <p:tav tm="100000">
                                          <p:val>
                                            <p:strVal val="#ppt_w"/>
                                          </p:val>
                                        </p:tav>
                                      </p:tavLst>
                                    </p:anim>
                                    <p:anim calcmode="lin" valueType="num">
                                      <p:cBhvr>
                                        <p:cTn id="34" dur="500" fill="hold"/>
                                        <p:tgtEl>
                                          <p:spTgt spid="54"/>
                                        </p:tgtEl>
                                        <p:attrNameLst>
                                          <p:attrName>ppt_h</p:attrName>
                                        </p:attrNameLst>
                                      </p:cBhvr>
                                      <p:tavLst>
                                        <p:tav tm="0">
                                          <p:val>
                                            <p:flt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500" fill="hold"/>
                                        <p:tgtEl>
                                          <p:spTgt spid="56"/>
                                        </p:tgtEl>
                                        <p:attrNameLst>
                                          <p:attrName>ppt_w</p:attrName>
                                        </p:attrNameLst>
                                      </p:cBhvr>
                                      <p:tavLst>
                                        <p:tav tm="0">
                                          <p:val>
                                            <p:fltVal val="0"/>
                                          </p:val>
                                        </p:tav>
                                        <p:tav tm="100000">
                                          <p:val>
                                            <p:strVal val="#ppt_w"/>
                                          </p:val>
                                        </p:tav>
                                      </p:tavLst>
                                    </p:anim>
                                    <p:anim calcmode="lin" valueType="num">
                                      <p:cBhvr>
                                        <p:cTn id="38" dur="500" fill="hold"/>
                                        <p:tgtEl>
                                          <p:spTgt spid="56"/>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randombar(horizontal)">
                                      <p:cBhvr>
                                        <p:cTn id="43" dur="500"/>
                                        <p:tgtEl>
                                          <p:spTgt spid="23"/>
                                        </p:tgtEl>
                                      </p:cBhvr>
                                    </p:animEffect>
                                  </p:childTnLst>
                                </p:cTn>
                              </p:par>
                              <p:par>
                                <p:cTn id="44" presetID="14" presetClass="entr" presetSubtype="1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randombar(horizontal)">
                                      <p:cBhvr>
                                        <p:cTn id="49" dur="500"/>
                                        <p:tgtEl>
                                          <p:spTgt spid="3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randombar(horizontal)">
                                      <p:cBhvr>
                                        <p:cTn id="52" dur="500"/>
                                        <p:tgtEl>
                                          <p:spTgt spid="37"/>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randombar(horizontal)">
                                      <p:cBhvr>
                                        <p:cTn id="55" dur="500"/>
                                        <p:tgtEl>
                                          <p:spTgt spid="3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randombar(horizontal)">
                                      <p:cBhvr>
                                        <p:cTn id="58" dur="500"/>
                                        <p:tgtEl>
                                          <p:spTgt spid="39"/>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randombar(horizontal)">
                                      <p:cBhvr>
                                        <p:cTn id="61" dur="500"/>
                                        <p:tgtEl>
                                          <p:spTgt spid="34"/>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randombar(horizontal)">
                                      <p:cBhvr>
                                        <p:cTn id="64" dur="500"/>
                                        <p:tgtEl>
                                          <p:spTgt spid="31"/>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randombar(horizontal)">
                                      <p:cBhvr>
                                        <p:cTn id="69" dur="500"/>
                                        <p:tgtEl>
                                          <p:spTgt spid="21"/>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randombar(horizontal)">
                                      <p:cBhvr>
                                        <p:cTn id="7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6" grpId="0" animBg="1"/>
      <p:bldP spid="17" grpId="0" animBg="1"/>
      <p:bldP spid="21" grpId="0" animBg="1"/>
      <p:bldP spid="29" grpId="0" animBg="1"/>
      <p:bldP spid="31" grpId="0"/>
      <p:bldP spid="34" grpId="0"/>
      <p:bldP spid="35" grpId="0"/>
      <p:bldP spid="37" grpId="0"/>
      <p:bldP spid="38"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US" sz="2800" dirty="0" smtClean="0"/>
              <a:t>Neutrino Experiments</a:t>
            </a:r>
            <a:endParaRPr lang="en" sz="2800" dirty="0"/>
          </a:p>
        </p:txBody>
      </p:sp>
      <p:sp>
        <p:nvSpPr>
          <p:cNvPr id="146" name="Shape 146"/>
          <p:cNvSpPr/>
          <p:nvPr/>
        </p:nvSpPr>
        <p:spPr>
          <a:xfrm>
            <a:off x="4666917" y="1348677"/>
            <a:ext cx="2724300" cy="2724300"/>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607D8B"/>
                </a:solidFill>
                <a:latin typeface="Source Sans Pro"/>
                <a:ea typeface="Source Sans Pro"/>
                <a:cs typeface="Source Sans Pro"/>
                <a:sym typeface="Source Sans Pro"/>
              </a:rPr>
              <a:t>Neutrino Detectors</a:t>
            </a:r>
            <a:endParaRPr lang="en" sz="2800" dirty="0">
              <a:solidFill>
                <a:srgbClr val="607D8B"/>
              </a:solidFill>
              <a:latin typeface="Source Sans Pro"/>
              <a:ea typeface="Source Sans Pro"/>
              <a:cs typeface="Source Sans Pro"/>
              <a:sym typeface="Source Sans Pro"/>
            </a:endParaRPr>
          </a:p>
        </p:txBody>
      </p:sp>
      <p:sp>
        <p:nvSpPr>
          <p:cNvPr id="148" name="Shape 148"/>
          <p:cNvSpPr/>
          <p:nvPr/>
        </p:nvSpPr>
        <p:spPr>
          <a:xfrm>
            <a:off x="3494177" y="3010204"/>
            <a:ext cx="2724300" cy="2724300"/>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607D8B"/>
                </a:solidFill>
                <a:latin typeface="Source Sans Pro"/>
                <a:ea typeface="Source Sans Pro"/>
                <a:cs typeface="Source Sans Pro"/>
                <a:sym typeface="Source Sans Pro"/>
              </a:rPr>
              <a:t>Data Analysis</a:t>
            </a:r>
            <a:endParaRPr lang="en" sz="2800" dirty="0">
              <a:solidFill>
                <a:srgbClr val="607D8B"/>
              </a:solidFill>
              <a:latin typeface="Source Sans Pro"/>
              <a:ea typeface="Source Sans Pro"/>
              <a:cs typeface="Source Sans Pro"/>
              <a:sym typeface="Source Sans Pro"/>
            </a:endParaRPr>
          </a:p>
        </p:txBody>
      </p:sp>
      <p:sp>
        <p:nvSpPr>
          <p:cNvPr id="6" name="Shape 146"/>
          <p:cNvSpPr/>
          <p:nvPr/>
        </p:nvSpPr>
        <p:spPr>
          <a:xfrm>
            <a:off x="2209467" y="1353744"/>
            <a:ext cx="2724300" cy="2724300"/>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607D8B"/>
                </a:solidFill>
                <a:latin typeface="Source Sans Pro"/>
                <a:ea typeface="Source Sans Pro"/>
                <a:cs typeface="Source Sans Pro"/>
                <a:sym typeface="Source Sans Pro"/>
              </a:rPr>
              <a:t>Neutrino Sources</a:t>
            </a:r>
            <a:endParaRPr lang="en" sz="2800" dirty="0">
              <a:solidFill>
                <a:srgbClr val="607D8B"/>
              </a:solidFill>
              <a:latin typeface="Source Sans Pro"/>
              <a:ea typeface="Source Sans Pro"/>
              <a:cs typeface="Source Sans Pro"/>
              <a:sym typeface="Source Sans Pro"/>
            </a:endParaRPr>
          </a:p>
        </p:txBody>
      </p:sp>
      <p:pic>
        <p:nvPicPr>
          <p:cNvPr id="19" name="Picture 18"/>
          <p:cNvPicPr>
            <a:picLocks noChangeAspect="1"/>
          </p:cNvPicPr>
          <p:nvPr/>
        </p:nvPicPr>
        <p:blipFill>
          <a:blip r:embed="rId3"/>
          <a:stretch>
            <a:fillRect/>
          </a:stretch>
        </p:blipFill>
        <p:spPr>
          <a:xfrm>
            <a:off x="770073" y="1353744"/>
            <a:ext cx="7793769" cy="4386779"/>
          </a:xfrm>
          <a:prstGeom prst="rect">
            <a:avLst/>
          </a:prstGeom>
        </p:spPr>
      </p:pic>
      <p:sp>
        <p:nvSpPr>
          <p:cNvPr id="2" name="Rectangle 1"/>
          <p:cNvSpPr/>
          <p:nvPr/>
        </p:nvSpPr>
        <p:spPr>
          <a:xfrm>
            <a:off x="786150" y="789967"/>
            <a:ext cx="3736481" cy="557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Neutrino Sources</a:t>
            </a:r>
            <a:endParaRPr lang="en-US" sz="2800" dirty="0"/>
          </a:p>
        </p:txBody>
      </p:sp>
    </p:spTree>
    <p:extLst>
      <p:ext uri="{BB962C8B-B14F-4D97-AF65-F5344CB8AC3E}">
        <p14:creationId xmlns:p14="http://schemas.microsoft.com/office/powerpoint/2010/main" val="146898825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US" sz="2800" dirty="0" smtClean="0"/>
              <a:t>Neutrino Sources</a:t>
            </a:r>
            <a:endParaRPr lang="en" sz="2800" dirty="0"/>
          </a:p>
        </p:txBody>
      </p:sp>
      <p:pic>
        <p:nvPicPr>
          <p:cNvPr id="2" name="Picture 1"/>
          <p:cNvPicPr>
            <a:picLocks noChangeAspect="1"/>
          </p:cNvPicPr>
          <p:nvPr/>
        </p:nvPicPr>
        <p:blipFill>
          <a:blip r:embed="rId3"/>
          <a:stretch>
            <a:fillRect/>
          </a:stretch>
        </p:blipFill>
        <p:spPr>
          <a:xfrm>
            <a:off x="4050041" y="2779650"/>
            <a:ext cx="2403391" cy="2403391"/>
          </a:xfrm>
          <a:prstGeom prst="rect">
            <a:avLst/>
          </a:prstGeom>
        </p:spPr>
      </p:pic>
      <p:pic>
        <p:nvPicPr>
          <p:cNvPr id="3" name="Picture 2"/>
          <p:cNvPicPr>
            <a:picLocks noChangeAspect="1"/>
          </p:cNvPicPr>
          <p:nvPr/>
        </p:nvPicPr>
        <p:blipFill>
          <a:blip r:embed="rId4"/>
          <a:stretch>
            <a:fillRect/>
          </a:stretch>
        </p:blipFill>
        <p:spPr>
          <a:xfrm>
            <a:off x="6926600" y="1081404"/>
            <a:ext cx="1968500" cy="5041900"/>
          </a:xfrm>
          <a:prstGeom prst="rect">
            <a:avLst/>
          </a:prstGeom>
        </p:spPr>
      </p:pic>
      <p:sp>
        <p:nvSpPr>
          <p:cNvPr id="7" name="Oval 6"/>
          <p:cNvSpPr/>
          <p:nvPr/>
        </p:nvSpPr>
        <p:spPr>
          <a:xfrm>
            <a:off x="506749" y="3441699"/>
            <a:ext cx="2514591" cy="12778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Solar neutrinos</a:t>
            </a:r>
            <a:endParaRPr lang="en-US" dirty="0"/>
          </a:p>
        </p:txBody>
      </p:sp>
      <p:sp>
        <p:nvSpPr>
          <p:cNvPr id="8" name="Oval 7"/>
          <p:cNvSpPr/>
          <p:nvPr/>
        </p:nvSpPr>
        <p:spPr>
          <a:xfrm>
            <a:off x="557549" y="5284641"/>
            <a:ext cx="2514591" cy="133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Atmospheric neutrinos</a:t>
            </a:r>
            <a:endParaRPr lang="en-US" dirty="0"/>
          </a:p>
        </p:txBody>
      </p:sp>
      <p:sp>
        <p:nvSpPr>
          <p:cNvPr id="10" name="Oval 9"/>
          <p:cNvSpPr/>
          <p:nvPr/>
        </p:nvSpPr>
        <p:spPr>
          <a:xfrm>
            <a:off x="455949" y="1523999"/>
            <a:ext cx="2616191" cy="130962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Reactor neutrinos</a:t>
            </a:r>
            <a:endParaRPr lang="en-US" dirty="0"/>
          </a:p>
        </p:txBody>
      </p:sp>
      <p:cxnSp>
        <p:nvCxnSpPr>
          <p:cNvPr id="6" name="Straight Arrow Connector 5"/>
          <p:cNvCxnSpPr>
            <a:stCxn id="7" idx="6"/>
            <a:endCxn id="2" idx="1"/>
          </p:cNvCxnSpPr>
          <p:nvPr/>
        </p:nvCxnSpPr>
        <p:spPr>
          <a:xfrm flipV="1">
            <a:off x="3021340" y="3981346"/>
            <a:ext cx="1028701" cy="992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6"/>
            <a:endCxn id="3" idx="1"/>
          </p:cNvCxnSpPr>
          <p:nvPr/>
        </p:nvCxnSpPr>
        <p:spPr>
          <a:xfrm flipV="1">
            <a:off x="3072140" y="3602354"/>
            <a:ext cx="3854460" cy="23490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5"/>
          <a:stretch>
            <a:fillRect/>
          </a:stretch>
        </p:blipFill>
        <p:spPr>
          <a:xfrm>
            <a:off x="4037341" y="979804"/>
            <a:ext cx="2403391" cy="1799845"/>
          </a:xfrm>
          <a:prstGeom prst="rect">
            <a:avLst/>
          </a:prstGeom>
        </p:spPr>
      </p:pic>
      <p:cxnSp>
        <p:nvCxnSpPr>
          <p:cNvPr id="17" name="Straight Arrow Connector 16"/>
          <p:cNvCxnSpPr>
            <a:stCxn id="10" idx="6"/>
            <a:endCxn id="12" idx="1"/>
          </p:cNvCxnSpPr>
          <p:nvPr/>
        </p:nvCxnSpPr>
        <p:spPr>
          <a:xfrm flipV="1">
            <a:off x="3072140" y="1879727"/>
            <a:ext cx="965201" cy="2990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6"/>
          <a:stretch>
            <a:fillRect/>
          </a:stretch>
        </p:blipFill>
        <p:spPr>
          <a:xfrm>
            <a:off x="3625860" y="4999434"/>
            <a:ext cx="3288040" cy="1847391"/>
          </a:xfrm>
          <a:prstGeom prst="rect">
            <a:avLst/>
          </a:prstGeom>
        </p:spPr>
      </p:pic>
      <p:cxnSp>
        <p:nvCxnSpPr>
          <p:cNvPr id="31" name="Straight Arrow Connector 30"/>
          <p:cNvCxnSpPr>
            <a:stCxn id="7" idx="6"/>
            <a:endCxn id="23" idx="1"/>
          </p:cNvCxnSpPr>
          <p:nvPr/>
        </p:nvCxnSpPr>
        <p:spPr>
          <a:xfrm>
            <a:off x="3021340" y="4080637"/>
            <a:ext cx="604520" cy="18424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8" idx="6"/>
            <a:endCxn id="23" idx="1"/>
          </p:cNvCxnSpPr>
          <p:nvPr/>
        </p:nvCxnSpPr>
        <p:spPr>
          <a:xfrm flipV="1">
            <a:off x="3072140" y="5923130"/>
            <a:ext cx="553720" cy="282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625860" y="6539000"/>
            <a:ext cx="1252504" cy="307777"/>
          </a:xfrm>
          <a:prstGeom prst="rect">
            <a:avLst/>
          </a:prstGeom>
          <a:noFill/>
        </p:spPr>
        <p:txBody>
          <a:bodyPr wrap="none" rtlCol="0">
            <a:spAutoFit/>
          </a:bodyPr>
          <a:lstStyle/>
          <a:p>
            <a:r>
              <a:rPr lang="en-US" dirty="0" smtClean="0"/>
              <a:t>2015 Physics</a:t>
            </a:r>
            <a:endParaRPr lang="en-US" dirty="0"/>
          </a:p>
        </p:txBody>
      </p:sp>
    </p:spTree>
    <p:extLst>
      <p:ext uri="{BB962C8B-B14F-4D97-AF65-F5344CB8AC3E}">
        <p14:creationId xmlns:p14="http://schemas.microsoft.com/office/powerpoint/2010/main" val="26633237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p:cTn id="53" dur="500" fill="hold"/>
                                        <p:tgtEl>
                                          <p:spTgt spid="33"/>
                                        </p:tgtEl>
                                        <p:attrNameLst>
                                          <p:attrName>ppt_w</p:attrName>
                                        </p:attrNameLst>
                                      </p:cBhvr>
                                      <p:tavLst>
                                        <p:tav tm="0">
                                          <p:val>
                                            <p:fltVal val="0"/>
                                          </p:val>
                                        </p:tav>
                                        <p:tav tm="100000">
                                          <p:val>
                                            <p:strVal val="#ppt_w"/>
                                          </p:val>
                                        </p:tav>
                                      </p:tavLst>
                                    </p:anim>
                                    <p:anim calcmode="lin" valueType="num">
                                      <p:cBhvr>
                                        <p:cTn id="54" dur="500" fill="hold"/>
                                        <p:tgtEl>
                                          <p:spTgt spid="33"/>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p:cTn id="61" dur="500" fill="hold"/>
                                        <p:tgtEl>
                                          <p:spTgt spid="35"/>
                                        </p:tgtEl>
                                        <p:attrNameLst>
                                          <p:attrName>ppt_w</p:attrName>
                                        </p:attrNameLst>
                                      </p:cBhvr>
                                      <p:tavLst>
                                        <p:tav tm="0">
                                          <p:val>
                                            <p:fltVal val="0"/>
                                          </p:val>
                                        </p:tav>
                                        <p:tav tm="100000">
                                          <p:val>
                                            <p:strVal val="#ppt_w"/>
                                          </p:val>
                                        </p:tav>
                                      </p:tavLst>
                                    </p:anim>
                                    <p:anim calcmode="lin" valueType="num">
                                      <p:cBhvr>
                                        <p:cTn id="62" dur="500" fill="hold"/>
                                        <p:tgtEl>
                                          <p:spTgt spid="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786150" y="410826"/>
            <a:ext cx="7571700" cy="936899"/>
          </a:xfrm>
          <a:prstGeom prst="rect">
            <a:avLst/>
          </a:prstGeom>
        </p:spPr>
        <p:txBody>
          <a:bodyPr lIns="91425" tIns="91425" rIns="91425" bIns="91425" anchor="b" anchorCtr="0">
            <a:noAutofit/>
          </a:bodyPr>
          <a:lstStyle/>
          <a:p>
            <a:pPr>
              <a:spcBef>
                <a:spcPts val="0"/>
              </a:spcBef>
              <a:buNone/>
            </a:pPr>
            <a:r>
              <a:rPr lang="en-US" sz="2800" dirty="0" smtClean="0"/>
              <a:t>Neutrino Experiments</a:t>
            </a:r>
            <a:endParaRPr lang="en" sz="2800" dirty="0"/>
          </a:p>
        </p:txBody>
      </p:sp>
      <p:sp>
        <p:nvSpPr>
          <p:cNvPr id="146" name="Shape 146"/>
          <p:cNvSpPr/>
          <p:nvPr/>
        </p:nvSpPr>
        <p:spPr>
          <a:xfrm>
            <a:off x="4666917" y="1431977"/>
            <a:ext cx="2724300" cy="2724300"/>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607D8B"/>
                </a:solidFill>
                <a:latin typeface="Source Sans Pro"/>
                <a:ea typeface="Source Sans Pro"/>
                <a:cs typeface="Source Sans Pro"/>
                <a:sym typeface="Source Sans Pro"/>
              </a:rPr>
              <a:t>Neutrino Detectors</a:t>
            </a:r>
            <a:endParaRPr lang="en" sz="2800" dirty="0">
              <a:solidFill>
                <a:srgbClr val="607D8B"/>
              </a:solidFill>
              <a:latin typeface="Source Sans Pro"/>
              <a:ea typeface="Source Sans Pro"/>
              <a:cs typeface="Source Sans Pro"/>
              <a:sym typeface="Source Sans Pro"/>
            </a:endParaRPr>
          </a:p>
        </p:txBody>
      </p:sp>
      <p:sp>
        <p:nvSpPr>
          <p:cNvPr id="147" name="Shape 147"/>
          <p:cNvSpPr/>
          <p:nvPr/>
        </p:nvSpPr>
        <p:spPr>
          <a:xfrm>
            <a:off x="2209467" y="1431977"/>
            <a:ext cx="2724300" cy="2724300"/>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607D8B"/>
                </a:solidFill>
                <a:latin typeface="Source Sans Pro"/>
                <a:ea typeface="Source Sans Pro"/>
                <a:cs typeface="Source Sans Pro"/>
                <a:sym typeface="Source Sans Pro"/>
              </a:rPr>
              <a:t>Neutrino Sources</a:t>
            </a:r>
            <a:endParaRPr lang="en" sz="2800" dirty="0">
              <a:solidFill>
                <a:srgbClr val="607D8B"/>
              </a:solidFill>
              <a:latin typeface="Source Sans Pro"/>
              <a:ea typeface="Source Sans Pro"/>
              <a:cs typeface="Source Sans Pro"/>
              <a:sym typeface="Source Sans Pro"/>
            </a:endParaRPr>
          </a:p>
        </p:txBody>
      </p:sp>
      <p:sp>
        <p:nvSpPr>
          <p:cNvPr id="148" name="Shape 148"/>
          <p:cNvSpPr/>
          <p:nvPr/>
        </p:nvSpPr>
        <p:spPr>
          <a:xfrm>
            <a:off x="3494177" y="3092919"/>
            <a:ext cx="2724300" cy="2724300"/>
          </a:xfrm>
          <a:prstGeom prst="ellipse">
            <a:avLst/>
          </a:prstGeom>
          <a:noFill/>
          <a:ln w="9525" cap="flat" cmpd="sng">
            <a:solidFill>
              <a:srgbClr val="0091EA"/>
            </a:solidFill>
            <a:prstDash val="dash"/>
            <a:round/>
            <a:headEnd type="none" w="med" len="med"/>
            <a:tailEnd type="none" w="med" len="med"/>
          </a:ln>
        </p:spPr>
        <p:txBody>
          <a:bodyPr lIns="91425" tIns="91425" rIns="91425" bIns="91425" anchor="ctr" anchorCtr="0">
            <a:noAutofit/>
          </a:bodyPr>
          <a:lstStyle/>
          <a:p>
            <a:pPr algn="ctr">
              <a:spcBef>
                <a:spcPts val="0"/>
              </a:spcBef>
              <a:buNone/>
            </a:pPr>
            <a:r>
              <a:rPr lang="en-US" sz="2800" dirty="0" smtClean="0">
                <a:solidFill>
                  <a:srgbClr val="607D8B"/>
                </a:solidFill>
                <a:latin typeface="Source Sans Pro"/>
                <a:ea typeface="Source Sans Pro"/>
                <a:cs typeface="Source Sans Pro"/>
                <a:sym typeface="Source Sans Pro"/>
              </a:rPr>
              <a:t>Data Analysis</a:t>
            </a:r>
            <a:endParaRPr lang="en" sz="2800" dirty="0">
              <a:solidFill>
                <a:srgbClr val="607D8B"/>
              </a:solidFill>
              <a:latin typeface="Source Sans Pro"/>
              <a:ea typeface="Source Sans Pro"/>
              <a:cs typeface="Source Sans Pro"/>
              <a:sym typeface="Source Sans Pro"/>
            </a:endParaRPr>
          </a:p>
        </p:txBody>
      </p:sp>
      <p:sp>
        <p:nvSpPr>
          <p:cNvPr id="7" name="Rectangle 6"/>
          <p:cNvSpPr/>
          <p:nvPr/>
        </p:nvSpPr>
        <p:spPr>
          <a:xfrm>
            <a:off x="786150" y="789967"/>
            <a:ext cx="3736481" cy="5577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Neutrino Detectors</a:t>
            </a:r>
            <a:endParaRPr lang="en-US" sz="2800" dirty="0"/>
          </a:p>
        </p:txBody>
      </p:sp>
      <p:pic>
        <p:nvPicPr>
          <p:cNvPr id="8" name="Picture 7"/>
          <p:cNvPicPr>
            <a:picLocks noChangeAspect="1"/>
          </p:cNvPicPr>
          <p:nvPr/>
        </p:nvPicPr>
        <p:blipFill>
          <a:blip r:embed="rId3"/>
          <a:stretch>
            <a:fillRect/>
          </a:stretch>
        </p:blipFill>
        <p:spPr>
          <a:xfrm>
            <a:off x="745867" y="1367676"/>
            <a:ext cx="8165749" cy="4596151"/>
          </a:xfrm>
          <a:prstGeom prst="rect">
            <a:avLst/>
          </a:prstGeom>
        </p:spPr>
      </p:pic>
    </p:spTree>
    <p:extLst>
      <p:ext uri="{BB962C8B-B14F-4D97-AF65-F5344CB8AC3E}">
        <p14:creationId xmlns:p14="http://schemas.microsoft.com/office/powerpoint/2010/main" val="289895764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8740</TotalTime>
  <Words>1503</Words>
  <Application>Microsoft Macintosh PowerPoint</Application>
  <PresentationFormat>On-screen Show (4:3)</PresentationFormat>
  <Paragraphs>234</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Cordelia template</vt:lpstr>
      <vt:lpstr>Neutrino Renaissance Xinchun Tian Oct. 15, 2015</vt:lpstr>
      <vt:lpstr>Quiz</vt:lpstr>
      <vt:lpstr>The Question: Matter-Antimatter Asymmetry Mystery</vt:lpstr>
      <vt:lpstr>The Probe : Neutrino Oscillations</vt:lpstr>
      <vt:lpstr>PowerPoint Presentation</vt:lpstr>
      <vt:lpstr>The Tool: Neutrino Experiments</vt:lpstr>
      <vt:lpstr>Neutrino Experiments</vt:lpstr>
      <vt:lpstr>Neutrino Sources</vt:lpstr>
      <vt:lpstr>Neutrino Experiments</vt:lpstr>
      <vt:lpstr>Neutrino Detectors</vt:lpstr>
      <vt:lpstr>Super-kamiokande detector (50,000 tons of ultra pure water)</vt:lpstr>
      <vt:lpstr>Neutrino Experiments</vt:lpstr>
      <vt:lpstr>PowerPoint Presentation</vt:lpstr>
      <vt:lpstr>PowerPoint Presentation</vt:lpstr>
      <vt:lpstr>Data Cleaning / Data Quality</vt:lpstr>
      <vt:lpstr>Exploratory Data Analysis &amp; Data Selection</vt:lpstr>
      <vt:lpstr>Machine Learning Analysis – Neural Network</vt:lpstr>
      <vt:lpstr>Machine Learning Analysis – Neural Network</vt:lpstr>
      <vt:lpstr>Machine Learning Analysis – Library Event Matching</vt:lpstr>
      <vt:lpstr>Statistical Inference</vt:lpstr>
      <vt:lpstr>Statistical Inference</vt:lpstr>
      <vt:lpstr>Hint, Evidence and Discovery</vt:lpstr>
      <vt:lpstr>Monte Carlo Simulation</vt:lpstr>
      <vt:lpstr>Find needle in a haystack</vt:lpstr>
      <vt:lpstr>Conclusion</vt:lpstr>
      <vt:lpstr>PowerPoint Presentation</vt:lpstr>
      <vt:lpstr>The Tool: Neutrino Experiments</vt:lpstr>
      <vt:lpstr>Backups</vt:lpstr>
      <vt:lpstr>Quiz</vt:lpstr>
      <vt:lpstr>Neutrino- The Ghost Particle</vt:lpstr>
      <vt:lpstr>Neutrino Sources</vt:lpstr>
      <vt:lpstr>Neutrino Detectors</vt:lpstr>
      <vt:lpstr>Neutrino Detectors</vt:lpstr>
      <vt:lpstr>Application</vt:lpstr>
      <vt:lpstr>Faster Global Communications / Nuclear Submarines</vt:lpstr>
      <vt:lpstr>Monitor Nuclear Proliferation / National Security</vt:lpstr>
      <vt:lpstr>Hello!</vt:lpstr>
      <vt:lpstr>PowerPoint Presentation</vt:lpstr>
      <vt:lpstr>Relative amounts of different constituents of the universe</vt:lpstr>
      <vt:lpstr>Breakthrough Listen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Xinchun Tian</cp:lastModifiedBy>
  <cp:revision>244</cp:revision>
  <dcterms:modified xsi:type="dcterms:W3CDTF">2015-10-16T10:23:27Z</dcterms:modified>
</cp:coreProperties>
</file>